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4" r:id="rId3"/>
    <p:sldId id="257" r:id="rId4"/>
    <p:sldId id="259" r:id="rId5"/>
    <p:sldId id="260" r:id="rId6"/>
    <p:sldId id="273" r:id="rId7"/>
    <p:sldId id="272" r:id="rId8"/>
    <p:sldId id="269" r:id="rId9"/>
    <p:sldId id="270" r:id="rId10"/>
    <p:sldId id="271" r:id="rId11"/>
    <p:sldId id="261" r:id="rId12"/>
    <p:sldId id="263" r:id="rId13"/>
    <p:sldId id="264" r:id="rId14"/>
    <p:sldId id="265" r:id="rId15"/>
    <p:sldId id="266" r:id="rId16"/>
    <p:sldId id="262" r:id="rId17"/>
    <p:sldId id="267" r:id="rId18"/>
    <p:sldId id="275" r:id="rId19"/>
    <p:sldId id="268" r:id="rId2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D2050AD-3E97-4142-8192-2E3796E92C6C}" type="datetimeFigureOut">
              <a:rPr lang="ru-RU" smtClean="0"/>
              <a:pPr/>
              <a:t>12.02.2014</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C481F66-7AEE-426D-8423-6214DFB0634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C481F66-7AEE-426D-8423-6214DFB0634B}"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12.02.2014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4.xml"/><Relationship Id="rId7" Type="http://schemas.openxmlformats.org/officeDocument/2006/relationships/image" Target="../media/image15.jpeg"/><Relationship Id="rId2" Type="http://schemas.openxmlformats.org/officeDocument/2006/relationships/image" Target="../media/image12.jpeg"/><Relationship Id="rId1" Type="http://schemas.openxmlformats.org/officeDocument/2006/relationships/slideLayout" Target="../slideLayouts/slideLayout8.xml"/><Relationship Id="rId6" Type="http://schemas.openxmlformats.org/officeDocument/2006/relationships/image" Target="../media/image14.jpeg"/><Relationship Id="rId5" Type="http://schemas.openxmlformats.org/officeDocument/2006/relationships/slide" Target="slide12.xml"/><Relationship Id="rId4" Type="http://schemas.openxmlformats.org/officeDocument/2006/relationships/image" Target="../media/image13.jpeg"/><Relationship Id="rId9"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 Id="rId9" Type="http://schemas.openxmlformats.org/officeDocument/2006/relationships/image" Target="../media/image25.jpeg"/></Relationships>
</file>

<file path=ppt/slides/_rels/slide1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slide" Target="slide9.xml"/><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image" Target="../media/image9.jpeg"/><Relationship Id="rId4" Type="http://schemas.openxmlformats.org/officeDocument/2006/relationships/slide" Target="slide8.xml"/><Relationship Id="rId9"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2428891"/>
          </a:xfrm>
        </p:spPr>
        <p:txBody>
          <a:bodyPr>
            <a:normAutofit fontScale="90000"/>
          </a:bodyPr>
          <a:lstStyle/>
          <a:p>
            <a:r>
              <a:rPr lang="ro-RO" dirty="0" smtClean="0"/>
              <a:t>Oră de generalizare la tema</a:t>
            </a:r>
            <a:br>
              <a:rPr lang="ro-RO" dirty="0" smtClean="0"/>
            </a:br>
            <a:r>
              <a:rPr lang="ro-RO" dirty="0" smtClean="0"/>
              <a:t> “Ion Creangă. Poveşti”</a:t>
            </a:r>
            <a:endParaRPr lang="ru-RU" dirty="0"/>
          </a:p>
        </p:txBody>
      </p:sp>
      <p:sp>
        <p:nvSpPr>
          <p:cNvPr id="3" name="Подзаголовок 2"/>
          <p:cNvSpPr>
            <a:spLocks noGrp="1"/>
          </p:cNvSpPr>
          <p:nvPr>
            <p:ph type="subTitle" idx="1"/>
          </p:nvPr>
        </p:nvSpPr>
        <p:spPr>
          <a:xfrm>
            <a:off x="1357290" y="3429000"/>
            <a:ext cx="6400800" cy="1752600"/>
          </a:xfrm>
        </p:spPr>
        <p:txBody>
          <a:bodyPr>
            <a:normAutofit fontScale="85000" lnSpcReduction="20000"/>
          </a:bodyPr>
          <a:lstStyle/>
          <a:p>
            <a:r>
              <a:rPr lang="ro-RO" dirty="0" smtClean="0"/>
              <a:t>Marina Şapcă, </a:t>
            </a:r>
          </a:p>
          <a:p>
            <a:r>
              <a:rPr lang="ro-RO" dirty="0" smtClean="0"/>
              <a:t>profesoara de limba română </a:t>
            </a:r>
          </a:p>
          <a:p>
            <a:r>
              <a:rPr lang="ro-RO" dirty="0" smtClean="0"/>
              <a:t>şi  literatura (română şi universală), </a:t>
            </a:r>
          </a:p>
          <a:p>
            <a:r>
              <a:rPr lang="ro-RO" dirty="0" smtClean="0"/>
              <a:t>şcoala medie generală de treapta I-III, </a:t>
            </a:r>
          </a:p>
          <a:p>
            <a:r>
              <a:rPr lang="ro-RO" dirty="0" smtClean="0"/>
              <a:t>Iordăneşti</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28596" y="642918"/>
            <a:ext cx="84296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ction="ppaction://hlinksldjump"/>
              </a:rPr>
              <a:t>Povestea lui Stan-Păţitul</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Era odată un flăcău stătut, pe care-l chema Stan.</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Şi flăcăul acela din copilăria lui se trezise prin străini, fără să cunoască tată şi mamă şi fără nici o rudă care să-l ocrotească şi să-l ajute.</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Şi, ca băiat străin ce se găsea, nemernicind el de colo până colo pe la uşile oamenilor, </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unde până unde s-a oploşit de la o vreme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ntr-un sat mare şi frumos.</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Şi aici, slujind cu credinţă ba la unul, ba la altul, până la vârsta de treizeci şi mai bine de ani, şi-a sclipuit puţine parale, câteva oi, un car cu boi şi o văcuşoară cu lapte.</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Mai pe urmă şi-a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njghebat şi o căsuţă, şi apoi s-a statornicit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satul acela pentru totdeauna, trăgându-se la casa lui şi muncind ca pentru dânsul.</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Vorba ceea: "Şi piatra prinde muşchi dacă şede mult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ntr-un loc".</a:t>
            </a:r>
            <a:endParaRPr kumimoji="0" lang="ro-RO"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32"/>
            <a:ext cx="6257940" cy="869934"/>
          </a:xfrm>
          <a:effectLst>
            <a:innerShdw blurRad="63500" dist="50800" dir="8100000">
              <a:prstClr val="black">
                <a:alpha val="50000"/>
              </a:prstClr>
            </a:innerShdw>
          </a:effectLst>
        </p:spPr>
        <p:txBody>
          <a:bodyPr>
            <a:normAutofit fontScale="90000"/>
          </a:bodyPr>
          <a:lstStyle/>
          <a:p>
            <a:r>
              <a:rPr lang="ro-RO" sz="3600" dirty="0" smtClean="0">
                <a:latin typeface="Times New Roman" pitchFamily="18" charset="0"/>
                <a:cs typeface="Times New Roman" pitchFamily="18" charset="0"/>
              </a:rPr>
              <a:t>Jocul didactic      „</a:t>
            </a:r>
            <a:r>
              <a:rPr lang="ro-RO" sz="5300" dirty="0" smtClean="0">
                <a:latin typeface="Times New Roman" pitchFamily="18" charset="0"/>
                <a:cs typeface="Times New Roman" pitchFamily="18" charset="0"/>
              </a:rPr>
              <a:t>Revendică</a:t>
            </a:r>
            <a:r>
              <a:rPr lang="ro-RO" sz="3600" dirty="0" smtClean="0">
                <a:latin typeface="Times New Roman" pitchFamily="18" charset="0"/>
                <a:cs typeface="Times New Roman" pitchFamily="18" charset="0"/>
              </a:rPr>
              <a:t>”</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dirty="0" smtClean="0"/>
              <a:t/>
            </a:r>
            <a:br>
              <a:rPr lang="ru-RU" dirty="0" smtClean="0"/>
            </a:br>
            <a:endParaRPr lang="ru-RU" dirty="0"/>
          </a:p>
        </p:txBody>
      </p:sp>
      <p:sp>
        <p:nvSpPr>
          <p:cNvPr id="4" name="Текст 3"/>
          <p:cNvSpPr>
            <a:spLocks noGrp="1"/>
          </p:cNvSpPr>
          <p:nvPr>
            <p:ph type="body" idx="2"/>
          </p:nvPr>
        </p:nvSpPr>
        <p:spPr>
          <a:xfrm>
            <a:off x="457200" y="1435100"/>
            <a:ext cx="3471858" cy="4691063"/>
          </a:xfrm>
        </p:spPr>
        <p:txBody>
          <a:bodyPr>
            <a:normAutofit lnSpcReduction="10000"/>
          </a:bodyPr>
          <a:lstStyle/>
          <a:p>
            <a:endParaRPr lang="ro-RO" dirty="0" smtClean="0"/>
          </a:p>
          <a:p>
            <a:endParaRPr lang="ro-RO" dirty="0" smtClean="0"/>
          </a:p>
          <a:p>
            <a:endParaRPr lang="ro-RO" dirty="0" smtClean="0"/>
          </a:p>
          <a:p>
            <a:endParaRPr lang="ro-RO" dirty="0" smtClean="0"/>
          </a:p>
          <a:p>
            <a:endParaRPr lang="ro-RO" dirty="0" smtClean="0"/>
          </a:p>
          <a:p>
            <a:endParaRPr lang="ro-RO" dirty="0" smtClean="0"/>
          </a:p>
          <a:p>
            <a:r>
              <a:rPr lang="ro-RO" sz="2800" dirty="0" smtClean="0">
                <a:latin typeface="Times New Roman" pitchFamily="18" charset="0"/>
                <a:cs typeface="Times New Roman" pitchFamily="18" charset="0"/>
              </a:rPr>
              <a:t>1.Recunoaşteţi personajul din povestea voastră.</a:t>
            </a:r>
            <a:endParaRPr lang="ru-RU" sz="2800" dirty="0" smtClean="0">
              <a:latin typeface="Times New Roman" pitchFamily="18" charset="0"/>
              <a:cs typeface="Times New Roman" pitchFamily="18" charset="0"/>
            </a:endParaRPr>
          </a:p>
          <a:p>
            <a:endParaRPr lang="ro-RO" sz="2800" dirty="0" smtClean="0">
              <a:latin typeface="Times New Roman" pitchFamily="18" charset="0"/>
              <a:cs typeface="Times New Roman" pitchFamily="18" charset="0"/>
            </a:endParaRPr>
          </a:p>
          <a:p>
            <a:r>
              <a:rPr lang="ro-RO" sz="2800" dirty="0" smtClean="0">
                <a:latin typeface="Times New Roman" pitchFamily="18" charset="0"/>
                <a:cs typeface="Times New Roman" pitchFamily="18" charset="0"/>
              </a:rPr>
              <a:t>2.Faceţi caracteristica altui personaj din această poveste.</a:t>
            </a:r>
          </a:p>
          <a:p>
            <a:endParaRPr lang="ru-RU" dirty="0" smtClean="0"/>
          </a:p>
          <a:p>
            <a:endParaRPr lang="ru-RU" dirty="0"/>
          </a:p>
        </p:txBody>
      </p:sp>
      <p:pic>
        <p:nvPicPr>
          <p:cNvPr id="4098" name="Picture 2" descr="D:\SCOALA documente\limba romana\ion creangă\imagesca.jpg"/>
          <p:cNvPicPr>
            <a:picLocks noChangeAspect="1" noChangeArrowheads="1"/>
          </p:cNvPicPr>
          <p:nvPr/>
        </p:nvPicPr>
        <p:blipFill>
          <a:blip r:embed="rId2" cstate="print"/>
          <a:srcRect/>
          <a:stretch>
            <a:fillRect/>
          </a:stretch>
        </p:blipFill>
        <p:spPr bwMode="auto">
          <a:xfrm>
            <a:off x="1285852" y="1214422"/>
            <a:ext cx="1333500" cy="1495425"/>
          </a:xfrm>
          <a:prstGeom prst="rect">
            <a:avLst/>
          </a:prstGeom>
          <a:noFill/>
        </p:spPr>
      </p:pic>
      <p:pic>
        <p:nvPicPr>
          <p:cNvPr id="9217" name="Picture 1" descr="C:\Documents and Settings\Admin\Рабочий стол\Harap-Alb.jpg">
            <a:hlinkClick r:id="rId3" action="ppaction://hlinksldjump"/>
          </p:cNvPr>
          <p:cNvPicPr>
            <a:picLocks noChangeAspect="1" noChangeArrowheads="1"/>
          </p:cNvPicPr>
          <p:nvPr/>
        </p:nvPicPr>
        <p:blipFill>
          <a:blip r:embed="rId4" cstate="print"/>
          <a:srcRect/>
          <a:stretch>
            <a:fillRect/>
          </a:stretch>
        </p:blipFill>
        <p:spPr bwMode="auto">
          <a:xfrm>
            <a:off x="4214810" y="1142984"/>
            <a:ext cx="1559463" cy="2409210"/>
          </a:xfrm>
          <a:prstGeom prst="rect">
            <a:avLst/>
          </a:prstGeom>
          <a:noFill/>
        </p:spPr>
      </p:pic>
      <p:pic>
        <p:nvPicPr>
          <p:cNvPr id="9218" name="Picture 2" descr="C:\Documents and Settings\Admin\Рабочий стол\Povestea_lui_Stan_Patitul_1.jpg">
            <a:hlinkClick r:id="rId5" action="ppaction://hlinksldjump"/>
          </p:cNvPr>
          <p:cNvPicPr>
            <a:picLocks noChangeAspect="1" noChangeArrowheads="1"/>
          </p:cNvPicPr>
          <p:nvPr/>
        </p:nvPicPr>
        <p:blipFill>
          <a:blip r:embed="rId6" cstate="print"/>
          <a:srcRect/>
          <a:stretch>
            <a:fillRect/>
          </a:stretch>
        </p:blipFill>
        <p:spPr bwMode="auto">
          <a:xfrm>
            <a:off x="4000496" y="3786190"/>
            <a:ext cx="1847850" cy="2476500"/>
          </a:xfrm>
          <a:prstGeom prst="rect">
            <a:avLst/>
          </a:prstGeom>
          <a:noFill/>
        </p:spPr>
      </p:pic>
      <p:pic>
        <p:nvPicPr>
          <p:cNvPr id="9220" name="Picture 4" descr="C:\Documents and Settings\Admin\Рабочий стол\fata-babei-si-fata-mosneagului.jpg">
            <a:hlinkClick r:id="rId5" action="ppaction://hlinksldjump"/>
          </p:cNvPr>
          <p:cNvPicPr>
            <a:picLocks noChangeAspect="1" noChangeArrowheads="1"/>
          </p:cNvPicPr>
          <p:nvPr/>
        </p:nvPicPr>
        <p:blipFill>
          <a:blip r:embed="rId7" cstate="print"/>
          <a:srcRect/>
          <a:stretch>
            <a:fillRect/>
          </a:stretch>
        </p:blipFill>
        <p:spPr bwMode="auto">
          <a:xfrm>
            <a:off x="6572264" y="3714752"/>
            <a:ext cx="2214578" cy="2214578"/>
          </a:xfrm>
          <a:prstGeom prst="rect">
            <a:avLst/>
          </a:prstGeom>
          <a:noFill/>
        </p:spPr>
      </p:pic>
      <p:pic>
        <p:nvPicPr>
          <p:cNvPr id="9221" name="Picture 5" descr="C:\Documents and Settings\Admin\Рабочий стол\Soacra-cu-trei-nurori-de-Ion-Creanga.jpg">
            <a:hlinkClick r:id="rId8" action="ppaction://hlinksldjump"/>
          </p:cNvPr>
          <p:cNvPicPr>
            <a:picLocks noGrp="1" noChangeAspect="1" noChangeArrowheads="1"/>
          </p:cNvPicPr>
          <p:nvPr>
            <p:ph sz="half" idx="1"/>
          </p:nvPr>
        </p:nvPicPr>
        <p:blipFill>
          <a:blip r:embed="rId9" cstate="print"/>
          <a:srcRect/>
          <a:stretch>
            <a:fillRect/>
          </a:stretch>
        </p:blipFill>
        <p:spPr bwMode="auto">
          <a:xfrm>
            <a:off x="6500826" y="1017867"/>
            <a:ext cx="1643074" cy="2362499"/>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2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2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642910" y="571480"/>
            <a:ext cx="821537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Şi cum s-a văzut flăcăul cu casă şi avere bunicică, nu mai sta locului, cum nu stă apa pe pietre, şi mai nu-l prindea somnul de harnic ce era. Dintr-o parte venea cu carul, în alta se ducea, şi toate treburile şi le punea la cale singurel. Nu-i vorbă că, de greu, greu îi era; pentru că, în lipsa lui, n-avea cine să-i îngrijească de casă şi de vitişoare cum trebuie. Numai, dă! ce să facă bietul om? Cum era să se întindă mai mult, că de-abia acum se prinsese şi el cu mâinile de vatră; şi câte a tras până s-a văzut la casa lui, numai unul Dumnezeu ştie. De-aceea alerga singur zi şi noapte în toate părţile, cum putea, şi muncea în dreapta şi în stânga, că doar-doar a încăleca pe nevoie, ş-apoi atunci, văzând şi făcând.</a:t>
            </a:r>
            <a:endParaRPr kumimoji="0" lang="ro-RO"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Улыбающееся лицо 3">
            <a:hlinkClick r:id="rId2" action="ppaction://hlinksldjump"/>
          </p:cNvPr>
          <p:cNvSpPr/>
          <p:nvPr/>
        </p:nvSpPr>
        <p:spPr>
          <a:xfrm>
            <a:off x="7715272" y="5929330"/>
            <a:ext cx="500066" cy="42862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57158" y="714356"/>
            <a:ext cx="850112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Ea  la deal, ea la vale; ea după găteje prin pădure, ea cu tăbuieţul în spate la moară, ea, în sfârşit, în toate părţile după treabă. Cât era ziulica de mare, nu-şi mai strângea picioarele; dintr-o parte venea şi-n alta se ducea.. Pentru babă, ea era piatră de moară în casă; iar fata ei - busuioc de pus la icoane. Noroc de la Dumnezeu că era o fată robace şi răbdătoare; căci altfel ar fi fost vai ş-amar de pielea ei.</a:t>
            </a:r>
            <a:endParaRPr kumimoji="0" lang="ro-RO"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Улыбающееся лицо 3">
            <a:hlinkClick r:id="rId2" action="ppaction://hlinksldjump"/>
          </p:cNvPr>
          <p:cNvSpPr/>
          <p:nvPr/>
        </p:nvSpPr>
        <p:spPr>
          <a:xfrm>
            <a:off x="7643834" y="5929330"/>
            <a:ext cx="500066" cy="5000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714348" y="571481"/>
            <a:ext cx="778674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 fecior de crai, ca un Făt-Frumos din basmele populare, destoinic şi curajos, dar rămâne în zona umanului, fiind prietenos, cuminte şi ascultător, ca un flăcău din Humuleşti. El este un personaj pozitiv şi întruchipează înaltele principii morale cultivate de orice basm, ca adevărul, dreptatea, cinstea, prietenia, ospitalitatea, curajul, vitejia, trăsături ce reies indirect din întâmplări, fapte, din propriile vorbe şi gânduri şi direct din ceea ce alte personaje spun despre el.</a:t>
            </a:r>
            <a:endParaRPr kumimoji="0" lang="ro-RO"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Улыбающееся лицо 2">
            <a:hlinkClick r:id="rId2" action="ppaction://hlinksldjump"/>
          </p:cNvPr>
          <p:cNvSpPr/>
          <p:nvPr/>
        </p:nvSpPr>
        <p:spPr>
          <a:xfrm>
            <a:off x="8001024" y="5929330"/>
            <a:ext cx="571504" cy="5000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85794"/>
            <a:ext cx="7715304" cy="5016758"/>
          </a:xfrm>
          <a:prstGeom prst="rect">
            <a:avLst/>
          </a:prstGeom>
        </p:spPr>
        <p:txBody>
          <a:bodyPr wrap="square">
            <a:spAutoFit/>
          </a:bodyPr>
          <a:lstStyle/>
          <a:p>
            <a:r>
              <a:rPr lang="ro-RO" sz="3200" dirty="0" smtClean="0">
                <a:latin typeface="Times New Roman" pitchFamily="18" charset="0"/>
                <a:cs typeface="Times New Roman" pitchFamily="18" charset="0"/>
              </a:rPr>
              <a:t>Ea era bogată, avea o răzeşie destul de mare, casa bătrânească cu toată pojijia ei, o vie cu livadă frumoasă, vite şi multe păsări alcătuiau gospodăria ei. Pe lângă acestea mai avea strânse şi părăluţe albe pentru zile negre; căci lega paraua cu zece noduri şi tremura după ban. Pentru a nu răzleţi feciorii de pe lângă sine, mai dură încă două case alăture, una la dreapta şi alta de-a stânga celei bătrâneşti.</a:t>
            </a:r>
            <a:br>
              <a:rPr lang="ro-RO"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Улыбающееся лицо 2">
            <a:hlinkClick r:id="rId2" action="ppaction://hlinksldjump"/>
          </p:cNvPr>
          <p:cNvSpPr/>
          <p:nvPr/>
        </p:nvSpPr>
        <p:spPr>
          <a:xfrm>
            <a:off x="7858148" y="5500702"/>
            <a:ext cx="571504" cy="57150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071546"/>
            <a:ext cx="6786610" cy="798496"/>
          </a:xfrm>
        </p:spPr>
        <p:txBody>
          <a:bodyPr>
            <a:noAutofit/>
          </a:bodyPr>
          <a:lstStyle/>
          <a:p>
            <a:pPr algn="ctr"/>
            <a:r>
              <a:rPr lang="ro-RO" sz="2800" dirty="0" smtClean="0">
                <a:latin typeface="Times New Roman" pitchFamily="18" charset="0"/>
                <a:cs typeface="Times New Roman" pitchFamily="18" charset="0"/>
              </a:rPr>
              <a:t/>
            </a:r>
            <a:br>
              <a:rPr lang="ro-RO" sz="2800" dirty="0" smtClean="0">
                <a:latin typeface="Times New Roman" pitchFamily="18" charset="0"/>
                <a:cs typeface="Times New Roman" pitchFamily="18" charset="0"/>
              </a:rPr>
            </a:br>
            <a:r>
              <a:rPr lang="ro-RO" sz="2800" dirty="0" smtClean="0">
                <a:latin typeface="Times New Roman" pitchFamily="18" charset="0"/>
                <a:cs typeface="Times New Roman" pitchFamily="18" charset="0"/>
              </a:rPr>
              <a:t/>
            </a:r>
            <a:br>
              <a:rPr lang="ro-RO" sz="2800" dirty="0" smtClean="0">
                <a:latin typeface="Times New Roman" pitchFamily="18" charset="0"/>
                <a:cs typeface="Times New Roman" pitchFamily="18" charset="0"/>
              </a:rPr>
            </a:br>
            <a:r>
              <a:rPr lang="ro-RO" sz="4000" dirty="0" smtClean="0">
                <a:latin typeface="Times New Roman" pitchFamily="18" charset="0"/>
                <a:cs typeface="Times New Roman" pitchFamily="18" charset="0"/>
              </a:rPr>
              <a:t>Jocul didactic „Librăria magică</a:t>
            </a:r>
            <a:r>
              <a:rPr lang="ro-RO" sz="3200"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4" name="Текст 3"/>
          <p:cNvSpPr>
            <a:spLocks noGrp="1"/>
          </p:cNvSpPr>
          <p:nvPr>
            <p:ph type="body" idx="2"/>
          </p:nvPr>
        </p:nvSpPr>
        <p:spPr>
          <a:xfrm>
            <a:off x="457200" y="1643050"/>
            <a:ext cx="3008313" cy="4483113"/>
          </a:xfrm>
        </p:spPr>
        <p:txBody>
          <a:bodyPr/>
          <a:lstStyle/>
          <a:p>
            <a:r>
              <a:rPr lang="ro-RO" sz="2800" dirty="0" smtClean="0">
                <a:latin typeface="Times New Roman" pitchFamily="18" charset="0"/>
                <a:cs typeface="Times New Roman" pitchFamily="18" charset="0"/>
              </a:rPr>
              <a:t>Alegeţi cartea </a:t>
            </a:r>
          </a:p>
          <a:p>
            <a:r>
              <a:rPr lang="ro-RO" sz="2800" dirty="0" smtClean="0">
                <a:latin typeface="Times New Roman" pitchFamily="18" charset="0"/>
                <a:cs typeface="Times New Roman" pitchFamily="18" charset="0"/>
              </a:rPr>
              <a:t>în care se întâlneşte un personaj asemănător </a:t>
            </a:r>
          </a:p>
          <a:p>
            <a:r>
              <a:rPr lang="ro-RO" sz="2800" dirty="0" smtClean="0">
                <a:latin typeface="Times New Roman" pitchFamily="18" charset="0"/>
                <a:cs typeface="Times New Roman" pitchFamily="18" charset="0"/>
              </a:rPr>
              <a:t>sau opus.</a:t>
            </a:r>
            <a:endParaRPr lang="ru-RU" sz="2800" dirty="0" smtClean="0">
              <a:latin typeface="Times New Roman" pitchFamily="18" charset="0"/>
              <a:cs typeface="Times New Roman" pitchFamily="18" charset="0"/>
            </a:endParaRPr>
          </a:p>
          <a:p>
            <a:endParaRPr lang="ru-RU" dirty="0"/>
          </a:p>
        </p:txBody>
      </p:sp>
      <p:pic>
        <p:nvPicPr>
          <p:cNvPr id="5122" name="Picture 2" descr="D:\SCOALA documente\limba romana\ion creangă\carti..jpg"/>
          <p:cNvPicPr>
            <a:picLocks noGrp="1" noChangeAspect="1" noChangeArrowheads="1"/>
          </p:cNvPicPr>
          <p:nvPr>
            <p:ph sz="half" idx="1"/>
          </p:nvPr>
        </p:nvPicPr>
        <p:blipFill>
          <a:blip r:embed="rId2" cstate="print"/>
          <a:srcRect/>
          <a:stretch>
            <a:fillRect/>
          </a:stretch>
        </p:blipFill>
        <p:spPr bwMode="auto">
          <a:xfrm>
            <a:off x="4750925" y="1928802"/>
            <a:ext cx="3271505" cy="378621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par>
                          <p:cTn id="7" fill="hold">
                            <p:stCondLst>
                              <p:cond delay="2000"/>
                            </p:stCondLst>
                            <p:childTnLst>
                              <p:par>
                                <p:cTn id="8" presetID="2" presetClass="entr" presetSubtype="4" fill="hold" nodeType="after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 calcmode="lin" valueType="num">
                                      <p:cBhvr additive="base">
                                        <p:cTn id="10"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1" dur="2000" fill="hold"/>
                                        <p:tgtEl>
                                          <p:spTgt spid="4">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additive="base">
                                        <p:cTn id="14"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4">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F:\ion creangă\peşişorul de aur.jpg"/>
          <p:cNvPicPr>
            <a:picLocks noChangeAspect="1" noChangeArrowheads="1"/>
          </p:cNvPicPr>
          <p:nvPr/>
        </p:nvPicPr>
        <p:blipFill>
          <a:blip r:embed="rId2" cstate="print"/>
          <a:srcRect/>
          <a:stretch>
            <a:fillRect/>
          </a:stretch>
        </p:blipFill>
        <p:spPr bwMode="auto">
          <a:xfrm>
            <a:off x="714348" y="1500174"/>
            <a:ext cx="1631445" cy="1753804"/>
          </a:xfrm>
          <a:prstGeom prst="rect">
            <a:avLst/>
          </a:prstGeom>
          <a:noFill/>
        </p:spPr>
      </p:pic>
      <p:pic>
        <p:nvPicPr>
          <p:cNvPr id="23555" name="Picture 3" descr="F:\ion creangă\fat_frumos.jpg"/>
          <p:cNvPicPr>
            <a:picLocks noChangeAspect="1" noChangeArrowheads="1"/>
          </p:cNvPicPr>
          <p:nvPr/>
        </p:nvPicPr>
        <p:blipFill>
          <a:blip r:embed="rId3" cstate="print"/>
          <a:srcRect/>
          <a:stretch>
            <a:fillRect/>
          </a:stretch>
        </p:blipFill>
        <p:spPr bwMode="auto">
          <a:xfrm>
            <a:off x="4643438" y="857232"/>
            <a:ext cx="1697035" cy="2445687"/>
          </a:xfrm>
          <a:prstGeom prst="rect">
            <a:avLst/>
          </a:prstGeom>
          <a:noFill/>
        </p:spPr>
      </p:pic>
      <p:pic>
        <p:nvPicPr>
          <p:cNvPr id="23556" name="Picture 4" descr="F:\ion creangă\cenusareasa.jpg"/>
          <p:cNvPicPr>
            <a:picLocks noChangeAspect="1" noChangeArrowheads="1"/>
          </p:cNvPicPr>
          <p:nvPr/>
        </p:nvPicPr>
        <p:blipFill>
          <a:blip r:embed="rId4" cstate="print"/>
          <a:srcRect/>
          <a:stretch>
            <a:fillRect/>
          </a:stretch>
        </p:blipFill>
        <p:spPr bwMode="auto">
          <a:xfrm>
            <a:off x="2643174" y="1285860"/>
            <a:ext cx="1785950" cy="2207905"/>
          </a:xfrm>
          <a:prstGeom prst="rect">
            <a:avLst/>
          </a:prstGeom>
          <a:noFill/>
        </p:spPr>
      </p:pic>
      <p:pic>
        <p:nvPicPr>
          <p:cNvPr id="23558" name="Picture 6" descr="F:\ion creangă\ivan turbincă.jpg"/>
          <p:cNvPicPr>
            <a:picLocks noChangeAspect="1" noChangeArrowheads="1"/>
          </p:cNvPicPr>
          <p:nvPr/>
        </p:nvPicPr>
        <p:blipFill>
          <a:blip r:embed="rId5" cstate="print"/>
          <a:srcRect/>
          <a:stretch>
            <a:fillRect/>
          </a:stretch>
        </p:blipFill>
        <p:spPr bwMode="auto">
          <a:xfrm>
            <a:off x="428596" y="4000504"/>
            <a:ext cx="1866900" cy="2447925"/>
          </a:xfrm>
          <a:prstGeom prst="rect">
            <a:avLst/>
          </a:prstGeom>
          <a:noFill/>
        </p:spPr>
      </p:pic>
      <p:pic>
        <p:nvPicPr>
          <p:cNvPr id="23559" name="Picture 7" descr="F:\ion creangă\capra.jpg"/>
          <p:cNvPicPr>
            <a:picLocks noChangeAspect="1" noChangeArrowheads="1"/>
          </p:cNvPicPr>
          <p:nvPr/>
        </p:nvPicPr>
        <p:blipFill>
          <a:blip r:embed="rId6" cstate="print"/>
          <a:srcRect/>
          <a:stretch>
            <a:fillRect/>
          </a:stretch>
        </p:blipFill>
        <p:spPr bwMode="auto">
          <a:xfrm>
            <a:off x="2571736" y="3929066"/>
            <a:ext cx="2357454" cy="2357454"/>
          </a:xfrm>
          <a:prstGeom prst="rect">
            <a:avLst/>
          </a:prstGeom>
          <a:noFill/>
        </p:spPr>
      </p:pic>
      <p:pic>
        <p:nvPicPr>
          <p:cNvPr id="23560" name="Picture 8" descr="F:\ion creangă\punguta-cu-doi-bani.jpg"/>
          <p:cNvPicPr>
            <a:picLocks noChangeAspect="1" noChangeArrowheads="1"/>
          </p:cNvPicPr>
          <p:nvPr/>
        </p:nvPicPr>
        <p:blipFill>
          <a:blip r:embed="rId7" cstate="print"/>
          <a:srcRect/>
          <a:stretch>
            <a:fillRect/>
          </a:stretch>
        </p:blipFill>
        <p:spPr bwMode="auto">
          <a:xfrm>
            <a:off x="6429388" y="571480"/>
            <a:ext cx="2540000" cy="2540000"/>
          </a:xfrm>
          <a:prstGeom prst="rect">
            <a:avLst/>
          </a:prstGeom>
          <a:noFill/>
        </p:spPr>
      </p:pic>
      <p:pic>
        <p:nvPicPr>
          <p:cNvPr id="23562" name="Picture 10" descr="F:\ion creangă\Danila-Prepeleac-.jpg"/>
          <p:cNvPicPr>
            <a:picLocks noChangeAspect="1" noChangeArrowheads="1"/>
          </p:cNvPicPr>
          <p:nvPr/>
        </p:nvPicPr>
        <p:blipFill>
          <a:blip r:embed="rId8" cstate="print"/>
          <a:srcRect/>
          <a:stretch>
            <a:fillRect/>
          </a:stretch>
        </p:blipFill>
        <p:spPr bwMode="auto">
          <a:xfrm>
            <a:off x="5286380" y="3857628"/>
            <a:ext cx="1643074" cy="2357309"/>
          </a:xfrm>
          <a:prstGeom prst="rect">
            <a:avLst/>
          </a:prstGeom>
          <a:noFill/>
        </p:spPr>
      </p:pic>
      <p:pic>
        <p:nvPicPr>
          <p:cNvPr id="23563" name="Picture 11" descr="F:\ion creangă\păcală.jpg"/>
          <p:cNvPicPr>
            <a:picLocks noChangeAspect="1" noChangeArrowheads="1"/>
          </p:cNvPicPr>
          <p:nvPr/>
        </p:nvPicPr>
        <p:blipFill>
          <a:blip r:embed="rId9" cstate="print"/>
          <a:srcRect/>
          <a:stretch>
            <a:fillRect/>
          </a:stretch>
        </p:blipFill>
        <p:spPr bwMode="auto">
          <a:xfrm>
            <a:off x="7286644" y="3571876"/>
            <a:ext cx="1718084" cy="2643206"/>
          </a:xfrm>
          <a:prstGeom prst="rect">
            <a:avLst/>
          </a:prstGeom>
          <a:noFill/>
        </p:spPr>
      </p:pic>
      <p:sp>
        <p:nvSpPr>
          <p:cNvPr id="10" name="Прямоугольник 9"/>
          <p:cNvSpPr/>
          <p:nvPr/>
        </p:nvSpPr>
        <p:spPr>
          <a:xfrm rot="456124">
            <a:off x="526749" y="238552"/>
            <a:ext cx="3649390" cy="646331"/>
          </a:xfrm>
          <a:prstGeom prst="rect">
            <a:avLst/>
          </a:prstGeom>
        </p:spPr>
        <p:txBody>
          <a:bodyPr wrap="square">
            <a:spAutoFit/>
          </a:bodyPr>
          <a:lstStyle/>
          <a:p>
            <a:r>
              <a:rPr lang="ro-RO" sz="3600" dirty="0" smtClean="0">
                <a:latin typeface="Times New Roman" pitchFamily="18" charset="0"/>
                <a:cs typeface="Times New Roman" pitchFamily="18" charset="0"/>
              </a:rPr>
              <a:t>Librăria magică</a:t>
            </a:r>
            <a:endParaRPr lang="ru-RU" sz="36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0-#ppt_w/2"/>
                                          </p:val>
                                        </p:tav>
                                        <p:tav tm="100000">
                                          <p:val>
                                            <p:strVal val="#ppt_x"/>
                                          </p:val>
                                        </p:tav>
                                      </p:tavLst>
                                    </p:anim>
                                    <p:anim calcmode="lin" valueType="num">
                                      <p:cBhvr additive="base">
                                        <p:cTn id="8" dur="500" fill="hold"/>
                                        <p:tgtEl>
                                          <p:spTgt spid="2355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23556"/>
                                        </p:tgtEl>
                                        <p:attrNameLst>
                                          <p:attrName>style.visibility</p:attrName>
                                        </p:attrNameLst>
                                      </p:cBhvr>
                                      <p:to>
                                        <p:strVal val="visible"/>
                                      </p:to>
                                    </p:set>
                                    <p:anim calcmode="lin" valueType="num">
                                      <p:cBhvr additive="base">
                                        <p:cTn id="12" dur="500" fill="hold"/>
                                        <p:tgtEl>
                                          <p:spTgt spid="23556"/>
                                        </p:tgtEl>
                                        <p:attrNameLst>
                                          <p:attrName>ppt_x</p:attrName>
                                        </p:attrNameLst>
                                      </p:cBhvr>
                                      <p:tavLst>
                                        <p:tav tm="0">
                                          <p:val>
                                            <p:strVal val="#ppt_x"/>
                                          </p:val>
                                        </p:tav>
                                        <p:tav tm="100000">
                                          <p:val>
                                            <p:strVal val="#ppt_x"/>
                                          </p:val>
                                        </p:tav>
                                      </p:tavLst>
                                    </p:anim>
                                    <p:anim calcmode="lin" valueType="num">
                                      <p:cBhvr additive="base">
                                        <p:cTn id="13" dur="500" fill="hold"/>
                                        <p:tgtEl>
                                          <p:spTgt spid="2355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3555"/>
                                        </p:tgtEl>
                                        <p:attrNameLst>
                                          <p:attrName>style.visibility</p:attrName>
                                        </p:attrNameLst>
                                      </p:cBhvr>
                                      <p:to>
                                        <p:strVal val="visible"/>
                                      </p:to>
                                    </p:set>
                                    <p:anim calcmode="lin" valueType="num">
                                      <p:cBhvr additive="base">
                                        <p:cTn id="17" dur="500" fill="hold"/>
                                        <p:tgtEl>
                                          <p:spTgt spid="23555"/>
                                        </p:tgtEl>
                                        <p:attrNameLst>
                                          <p:attrName>ppt_x</p:attrName>
                                        </p:attrNameLst>
                                      </p:cBhvr>
                                      <p:tavLst>
                                        <p:tav tm="0">
                                          <p:val>
                                            <p:strVal val="#ppt_x"/>
                                          </p:val>
                                        </p:tav>
                                        <p:tav tm="100000">
                                          <p:val>
                                            <p:strVal val="#ppt_x"/>
                                          </p:val>
                                        </p:tav>
                                      </p:tavLst>
                                    </p:anim>
                                    <p:anim calcmode="lin" valueType="num">
                                      <p:cBhvr additive="base">
                                        <p:cTn id="18" dur="500" fill="hold"/>
                                        <p:tgtEl>
                                          <p:spTgt spid="23555"/>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3" fill="hold" nodeType="afterEffect">
                                  <p:stCondLst>
                                    <p:cond delay="0"/>
                                  </p:stCondLst>
                                  <p:childTnLst>
                                    <p:set>
                                      <p:cBhvr>
                                        <p:cTn id="21" dur="1" fill="hold">
                                          <p:stCondLst>
                                            <p:cond delay="0"/>
                                          </p:stCondLst>
                                        </p:cTn>
                                        <p:tgtEl>
                                          <p:spTgt spid="23560"/>
                                        </p:tgtEl>
                                        <p:attrNameLst>
                                          <p:attrName>style.visibility</p:attrName>
                                        </p:attrNameLst>
                                      </p:cBhvr>
                                      <p:to>
                                        <p:strVal val="visible"/>
                                      </p:to>
                                    </p:set>
                                    <p:anim calcmode="lin" valueType="num">
                                      <p:cBhvr additive="base">
                                        <p:cTn id="22" dur="500" fill="hold"/>
                                        <p:tgtEl>
                                          <p:spTgt spid="23560"/>
                                        </p:tgtEl>
                                        <p:attrNameLst>
                                          <p:attrName>ppt_x</p:attrName>
                                        </p:attrNameLst>
                                      </p:cBhvr>
                                      <p:tavLst>
                                        <p:tav tm="0">
                                          <p:val>
                                            <p:strVal val="1+#ppt_w/2"/>
                                          </p:val>
                                        </p:tav>
                                        <p:tav tm="100000">
                                          <p:val>
                                            <p:strVal val="#ppt_x"/>
                                          </p:val>
                                        </p:tav>
                                      </p:tavLst>
                                    </p:anim>
                                    <p:anim calcmode="lin" valueType="num">
                                      <p:cBhvr additive="base">
                                        <p:cTn id="23" dur="500" fill="hold"/>
                                        <p:tgtEl>
                                          <p:spTgt spid="2356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2" fill="hold" nodeType="afterEffect">
                                  <p:stCondLst>
                                    <p:cond delay="0"/>
                                  </p:stCondLst>
                                  <p:childTnLst>
                                    <p:set>
                                      <p:cBhvr>
                                        <p:cTn id="26" dur="1" fill="hold">
                                          <p:stCondLst>
                                            <p:cond delay="0"/>
                                          </p:stCondLst>
                                        </p:cTn>
                                        <p:tgtEl>
                                          <p:spTgt spid="23558"/>
                                        </p:tgtEl>
                                        <p:attrNameLst>
                                          <p:attrName>style.visibility</p:attrName>
                                        </p:attrNameLst>
                                      </p:cBhvr>
                                      <p:to>
                                        <p:strVal val="visible"/>
                                      </p:to>
                                    </p:set>
                                    <p:anim calcmode="lin" valueType="num">
                                      <p:cBhvr additive="base">
                                        <p:cTn id="27" dur="500" fill="hold"/>
                                        <p:tgtEl>
                                          <p:spTgt spid="23558"/>
                                        </p:tgtEl>
                                        <p:attrNameLst>
                                          <p:attrName>ppt_x</p:attrName>
                                        </p:attrNameLst>
                                      </p:cBhvr>
                                      <p:tavLst>
                                        <p:tav tm="0">
                                          <p:val>
                                            <p:strVal val="0-#ppt_w/2"/>
                                          </p:val>
                                        </p:tav>
                                        <p:tav tm="100000">
                                          <p:val>
                                            <p:strVal val="#ppt_x"/>
                                          </p:val>
                                        </p:tav>
                                      </p:tavLst>
                                    </p:anim>
                                    <p:anim calcmode="lin" valueType="num">
                                      <p:cBhvr additive="base">
                                        <p:cTn id="28" dur="500" fill="hold"/>
                                        <p:tgtEl>
                                          <p:spTgt spid="2355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3559"/>
                                        </p:tgtEl>
                                        <p:attrNameLst>
                                          <p:attrName>style.visibility</p:attrName>
                                        </p:attrNameLst>
                                      </p:cBhvr>
                                      <p:to>
                                        <p:strVal val="visible"/>
                                      </p:to>
                                    </p:set>
                                    <p:anim calcmode="lin" valueType="num">
                                      <p:cBhvr additive="base">
                                        <p:cTn id="32" dur="500" fill="hold"/>
                                        <p:tgtEl>
                                          <p:spTgt spid="23559"/>
                                        </p:tgtEl>
                                        <p:attrNameLst>
                                          <p:attrName>ppt_x</p:attrName>
                                        </p:attrNameLst>
                                      </p:cBhvr>
                                      <p:tavLst>
                                        <p:tav tm="0">
                                          <p:val>
                                            <p:strVal val="#ppt_x"/>
                                          </p:val>
                                        </p:tav>
                                        <p:tav tm="100000">
                                          <p:val>
                                            <p:strVal val="#ppt_x"/>
                                          </p:val>
                                        </p:tav>
                                      </p:tavLst>
                                    </p:anim>
                                    <p:anim calcmode="lin" valueType="num">
                                      <p:cBhvr additive="base">
                                        <p:cTn id="33" dur="500" fill="hold"/>
                                        <p:tgtEl>
                                          <p:spTgt spid="2355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3562"/>
                                        </p:tgtEl>
                                        <p:attrNameLst>
                                          <p:attrName>style.visibility</p:attrName>
                                        </p:attrNameLst>
                                      </p:cBhvr>
                                      <p:to>
                                        <p:strVal val="visible"/>
                                      </p:to>
                                    </p:set>
                                    <p:anim calcmode="lin" valueType="num">
                                      <p:cBhvr additive="base">
                                        <p:cTn id="37" dur="500" fill="hold"/>
                                        <p:tgtEl>
                                          <p:spTgt spid="23562"/>
                                        </p:tgtEl>
                                        <p:attrNameLst>
                                          <p:attrName>ppt_x</p:attrName>
                                        </p:attrNameLst>
                                      </p:cBhvr>
                                      <p:tavLst>
                                        <p:tav tm="0">
                                          <p:val>
                                            <p:strVal val="#ppt_x"/>
                                          </p:val>
                                        </p:tav>
                                        <p:tav tm="100000">
                                          <p:val>
                                            <p:strVal val="#ppt_x"/>
                                          </p:val>
                                        </p:tav>
                                      </p:tavLst>
                                    </p:anim>
                                    <p:anim calcmode="lin" valueType="num">
                                      <p:cBhvr additive="base">
                                        <p:cTn id="38" dur="500" fill="hold"/>
                                        <p:tgtEl>
                                          <p:spTgt spid="23562"/>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6" fill="hold" nodeType="afterEffect">
                                  <p:stCondLst>
                                    <p:cond delay="0"/>
                                  </p:stCondLst>
                                  <p:childTnLst>
                                    <p:set>
                                      <p:cBhvr>
                                        <p:cTn id="41" dur="1" fill="hold">
                                          <p:stCondLst>
                                            <p:cond delay="0"/>
                                          </p:stCondLst>
                                        </p:cTn>
                                        <p:tgtEl>
                                          <p:spTgt spid="23563"/>
                                        </p:tgtEl>
                                        <p:attrNameLst>
                                          <p:attrName>style.visibility</p:attrName>
                                        </p:attrNameLst>
                                      </p:cBhvr>
                                      <p:to>
                                        <p:strVal val="visible"/>
                                      </p:to>
                                    </p:set>
                                    <p:anim calcmode="lin" valueType="num">
                                      <p:cBhvr additive="base">
                                        <p:cTn id="42" dur="500" fill="hold"/>
                                        <p:tgtEl>
                                          <p:spTgt spid="23563"/>
                                        </p:tgtEl>
                                        <p:attrNameLst>
                                          <p:attrName>ppt_x</p:attrName>
                                        </p:attrNameLst>
                                      </p:cBhvr>
                                      <p:tavLst>
                                        <p:tav tm="0">
                                          <p:val>
                                            <p:strVal val="1+#ppt_w/2"/>
                                          </p:val>
                                        </p:tav>
                                        <p:tav tm="100000">
                                          <p:val>
                                            <p:strVal val="#ppt_x"/>
                                          </p:val>
                                        </p:tav>
                                      </p:tavLst>
                                    </p:anim>
                                    <p:anim calcmode="lin" valueType="num">
                                      <p:cBhvr additive="base">
                                        <p:cTn id="43" dur="500" fill="hold"/>
                                        <p:tgtEl>
                                          <p:spTgt spid="235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7600976" cy="1162050"/>
          </a:xfrm>
        </p:spPr>
        <p:txBody>
          <a:bodyPr/>
          <a:lstStyle/>
          <a:p>
            <a:pPr algn="ctr"/>
            <a:r>
              <a:rPr lang="ro-RO" sz="6000" dirty="0" smtClean="0">
                <a:latin typeface="Algerian" pitchFamily="82" charset="0"/>
              </a:rPr>
              <a:t>Profesionistul</a:t>
            </a:r>
            <a:r>
              <a:rPr lang="ro-RO" dirty="0" smtClean="0">
                <a:latin typeface="Algerian" pitchFamily="82" charset="0"/>
              </a:rPr>
              <a:t> </a:t>
            </a:r>
            <a:endParaRPr lang="ru-RU" dirty="0"/>
          </a:p>
        </p:txBody>
      </p:sp>
      <p:sp>
        <p:nvSpPr>
          <p:cNvPr id="3" name="Текст 2"/>
          <p:cNvSpPr>
            <a:spLocks noGrp="1"/>
          </p:cNvSpPr>
          <p:nvPr>
            <p:ph type="body" idx="2"/>
          </p:nvPr>
        </p:nvSpPr>
        <p:spPr>
          <a:xfrm>
            <a:off x="357158" y="1676400"/>
            <a:ext cx="3714776" cy="4572000"/>
          </a:xfrm>
        </p:spPr>
        <p:txBody>
          <a:bodyPr>
            <a:normAutofit/>
          </a:bodyPr>
          <a:lstStyle/>
          <a:p>
            <a:r>
              <a:rPr lang="ro-RO" sz="2000" dirty="0" smtClean="0"/>
              <a:t>Imaginaţi-vă că sunteţi:</a:t>
            </a:r>
          </a:p>
          <a:p>
            <a:r>
              <a:rPr lang="ro-RO" sz="2000" dirty="0" smtClean="0"/>
              <a:t>-jurnalist</a:t>
            </a:r>
          </a:p>
          <a:p>
            <a:r>
              <a:rPr lang="ro-RO" sz="2000" dirty="0" smtClean="0"/>
              <a:t>-critic literar</a:t>
            </a:r>
          </a:p>
          <a:p>
            <a:r>
              <a:rPr lang="ro-RO" sz="2000" dirty="0" smtClean="0"/>
              <a:t>-medic terapeut</a:t>
            </a:r>
          </a:p>
          <a:p>
            <a:r>
              <a:rPr lang="ro-RO" sz="2000" dirty="0" smtClean="0"/>
              <a:t>-psiholog</a:t>
            </a:r>
          </a:p>
          <a:p>
            <a:r>
              <a:rPr lang="ro-RO" sz="2000" dirty="0" smtClean="0"/>
              <a:t>-jurist</a:t>
            </a:r>
          </a:p>
          <a:p>
            <a:r>
              <a:rPr lang="ro-RO" sz="2000" dirty="0" smtClean="0"/>
              <a:t>-folclorist</a:t>
            </a:r>
          </a:p>
          <a:p>
            <a:r>
              <a:rPr lang="ro-RO" sz="2000" dirty="0" smtClean="0"/>
              <a:t>-dizainer de haine</a:t>
            </a:r>
          </a:p>
          <a:p>
            <a:r>
              <a:rPr lang="ro-RO" sz="2000" dirty="0" smtClean="0"/>
              <a:t>-învăţător</a:t>
            </a:r>
          </a:p>
          <a:p>
            <a:r>
              <a:rPr lang="ro-RO" sz="2000" dirty="0" smtClean="0"/>
              <a:t>Trataţi povestea “Fata babei şi fata moşneagului” reieşind din profesia dată.</a:t>
            </a:r>
            <a:endParaRPr lang="ru-RU" sz="2000" dirty="0"/>
          </a:p>
        </p:txBody>
      </p:sp>
      <p:pic>
        <p:nvPicPr>
          <p:cNvPr id="5" name="Содержимое 4" descr="C:\Documents and Settings\Admin\Рабочий стол\topul-celor-mai-bune-slujbe-.jpg"/>
          <p:cNvPicPr>
            <a:picLocks noGrp="1"/>
          </p:cNvPicPr>
          <p:nvPr>
            <p:ph sz="half" idx="1"/>
          </p:nvPr>
        </p:nvPicPr>
        <p:blipFill>
          <a:blip r:embed="rId2" cstate="print"/>
          <a:srcRect/>
          <a:stretch>
            <a:fillRect/>
          </a:stretch>
        </p:blipFill>
        <p:spPr bwMode="auto">
          <a:xfrm>
            <a:off x="4071934" y="1782603"/>
            <a:ext cx="4614866" cy="435959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785794"/>
            <a:ext cx="7851648" cy="3714776"/>
          </a:xfrm>
        </p:spPr>
        <p:txBody>
          <a:bodyPr>
            <a:normAutofit fontScale="90000"/>
          </a:bodyPr>
          <a:lstStyle/>
          <a:p>
            <a:pPr algn="l"/>
            <a:r>
              <a:rPr lang="ro-RO" dirty="0" smtClean="0">
                <a:latin typeface="+mn-lt"/>
              </a:rPr>
              <a:t>Să nu pierdem nicicând copilul din noi, fiindcă numai el ne va ajuta să trecem peste obstacolele vieţii uşor ca în copilărie</a:t>
            </a:r>
            <a:endParaRPr lang="ru-RU" dirty="0">
              <a:latin typeface="+mn-lt"/>
            </a:endParaRPr>
          </a:p>
        </p:txBody>
      </p:sp>
      <p:sp>
        <p:nvSpPr>
          <p:cNvPr id="3" name="Подзаголовок 2"/>
          <p:cNvSpPr>
            <a:spLocks noGrp="1"/>
          </p:cNvSpPr>
          <p:nvPr>
            <p:ph type="subTitle" idx="1"/>
          </p:nvPr>
        </p:nvSpPr>
        <p:spPr>
          <a:xfrm>
            <a:off x="642910" y="5143512"/>
            <a:ext cx="7854696" cy="766318"/>
          </a:xfrm>
        </p:spPr>
        <p:txBody>
          <a:bodyPr>
            <a:normAutofit/>
          </a:bodyPr>
          <a:lstStyle/>
          <a:p>
            <a:pPr algn="ctr"/>
            <a:r>
              <a:rPr lang="ro-RO" sz="4000" dirty="0" smtClean="0"/>
              <a:t>Mulţumesc pentru atenţie</a:t>
            </a:r>
            <a:endParaRPr lang="ru-RU" sz="4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7584" y="764704"/>
            <a:ext cx="763284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ea typeface="Times New Roman" pitchFamily="18" charset="0"/>
                <a:cs typeface="Times New Roman" pitchFamily="18" charset="0"/>
              </a:rPr>
              <a:t>MOTTO</a:t>
            </a:r>
            <a:endParaRPr kumimoji="0" lang="ru-RU" sz="28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ea typeface="Times New Roman" pitchFamily="18" charset="0"/>
                <a:cs typeface="Times New Roman" pitchFamily="18" charset="0"/>
              </a:rPr>
              <a:t>„Hai mai bine despre copilărie să povestim, </a:t>
            </a:r>
            <a:endParaRPr kumimoji="0" lang="ru-RU" sz="28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ea typeface="Times New Roman" pitchFamily="18" charset="0"/>
                <a:cs typeface="Times New Roman" pitchFamily="18" charset="0"/>
              </a:rPr>
              <a:t>căci ea singură este veselă şi nevinovată. </a:t>
            </a:r>
            <a:endParaRPr kumimoji="0" lang="ru-RU" sz="28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ea typeface="Times New Roman" pitchFamily="18" charset="0"/>
                <a:cs typeface="Times New Roman" pitchFamily="18" charset="0"/>
              </a:rPr>
              <a:t>Şi, drept vorbind, acesta este adevărul.”</a:t>
            </a:r>
            <a:endParaRPr kumimoji="0" lang="ro-RO" sz="2800" b="0" i="0" u="none" strike="noStrike" cap="none" normalizeH="0" baseline="0" dirty="0" smtClean="0">
              <a:ln>
                <a:noFill/>
              </a:ln>
              <a:solidFill>
                <a:schemeClr val="tx1"/>
              </a:solidFill>
              <a:effectLst/>
            </a:endParaRPr>
          </a:p>
        </p:txBody>
      </p:sp>
      <p:pic>
        <p:nvPicPr>
          <p:cNvPr id="1026" name="Picture 2" descr="C:\Documents and Settings\Iordanesti-school\Рабочий стол\детство.jpg"/>
          <p:cNvPicPr>
            <a:picLocks noChangeAspect="1" noChangeArrowheads="1"/>
          </p:cNvPicPr>
          <p:nvPr/>
        </p:nvPicPr>
        <p:blipFill>
          <a:blip r:embed="rId2" cstate="print"/>
          <a:srcRect/>
          <a:stretch>
            <a:fillRect/>
          </a:stretch>
        </p:blipFill>
        <p:spPr bwMode="auto">
          <a:xfrm>
            <a:off x="2483768" y="3212976"/>
            <a:ext cx="4254500" cy="3190875"/>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67524"/>
          </a:xfrm>
        </p:spPr>
        <p:txBody>
          <a:bodyPr/>
          <a:lstStyle/>
          <a:p>
            <a:pPr algn="ctr"/>
            <a:r>
              <a:rPr lang="ro-RO" dirty="0" smtClean="0">
                <a:latin typeface="Adobe Caslon Pro Bold" pitchFamily="18" charset="0"/>
              </a:rPr>
              <a:t>Ion Creangă. Poveşti</a:t>
            </a:r>
            <a:endParaRPr lang="ru-RU" dirty="0"/>
          </a:p>
        </p:txBody>
      </p:sp>
      <p:pic>
        <p:nvPicPr>
          <p:cNvPr id="1026" name="Picture 2" descr="F:\ion creangă\Ion_Creanga_Povesti_povestiri_amintiri_editura_stefan.jpg"/>
          <p:cNvPicPr>
            <a:picLocks noGrp="1" noChangeAspect="1" noChangeArrowheads="1"/>
          </p:cNvPicPr>
          <p:nvPr>
            <p:ph sz="half" idx="1"/>
          </p:nvPr>
        </p:nvPicPr>
        <p:blipFill>
          <a:blip r:embed="rId2" cstate="print"/>
          <a:srcRect/>
          <a:stretch>
            <a:fillRect/>
          </a:stretch>
        </p:blipFill>
        <p:spPr bwMode="auto">
          <a:xfrm>
            <a:off x="1000100" y="1663345"/>
            <a:ext cx="2719242" cy="4051671"/>
          </a:xfrm>
          <a:prstGeom prst="rect">
            <a:avLst/>
          </a:prstGeom>
          <a:noFill/>
        </p:spPr>
      </p:pic>
      <p:sp>
        <p:nvSpPr>
          <p:cNvPr id="4" name="Содержимое 3"/>
          <p:cNvSpPr>
            <a:spLocks noGrp="1"/>
          </p:cNvSpPr>
          <p:nvPr>
            <p:ph sz="half" idx="2"/>
          </p:nvPr>
        </p:nvSpPr>
        <p:spPr/>
        <p:txBody>
          <a:bodyPr>
            <a:normAutofit fontScale="92500" lnSpcReduction="10000"/>
          </a:bodyPr>
          <a:lstStyle/>
          <a:p>
            <a:pPr fontAlgn="base"/>
            <a:r>
              <a:rPr lang="ro-RO" dirty="0" smtClean="0"/>
              <a:t>Soacra</a:t>
            </a:r>
            <a:r>
              <a:rPr lang="en-US" dirty="0" smtClean="0"/>
              <a:t> cu </a:t>
            </a:r>
            <a:r>
              <a:rPr lang="ro-RO" dirty="0" smtClean="0"/>
              <a:t>trei</a:t>
            </a:r>
            <a:r>
              <a:rPr lang="en-US" dirty="0" smtClean="0"/>
              <a:t> </a:t>
            </a:r>
            <a:r>
              <a:rPr lang="ro-RO" dirty="0" smtClean="0"/>
              <a:t>nurori</a:t>
            </a:r>
            <a:r>
              <a:rPr lang="en-US" dirty="0" smtClean="0"/>
              <a:t>  </a:t>
            </a:r>
            <a:endParaRPr lang="ru-RU" dirty="0" smtClean="0"/>
          </a:p>
          <a:p>
            <a:pPr fontAlgn="base"/>
            <a:r>
              <a:rPr lang="en-US" dirty="0" smtClean="0"/>
              <a:t>Capra cu </a:t>
            </a:r>
            <a:r>
              <a:rPr lang="ro-RO" dirty="0" smtClean="0"/>
              <a:t>trei</a:t>
            </a:r>
            <a:r>
              <a:rPr lang="en-US" dirty="0" smtClean="0"/>
              <a:t> </a:t>
            </a:r>
            <a:r>
              <a:rPr lang="ro-RO" dirty="0" smtClean="0"/>
              <a:t>iezi</a:t>
            </a:r>
            <a:r>
              <a:rPr lang="en-US" dirty="0" smtClean="0"/>
              <a:t>. </a:t>
            </a:r>
            <a:endParaRPr lang="ru-RU" dirty="0" smtClean="0"/>
          </a:p>
          <a:p>
            <a:pPr fontAlgn="base"/>
            <a:r>
              <a:rPr lang="ro-RO" dirty="0" smtClean="0"/>
              <a:t>Punguţ</a:t>
            </a:r>
            <a:r>
              <a:rPr lang="en-US" dirty="0" smtClean="0"/>
              <a:t>a cu </a:t>
            </a:r>
            <a:r>
              <a:rPr lang="ro-RO" dirty="0" smtClean="0"/>
              <a:t>doi</a:t>
            </a:r>
            <a:r>
              <a:rPr lang="en-US" dirty="0" smtClean="0"/>
              <a:t> </a:t>
            </a:r>
            <a:r>
              <a:rPr lang="ro-RO" dirty="0" smtClean="0"/>
              <a:t>bani</a:t>
            </a:r>
          </a:p>
          <a:p>
            <a:pPr fontAlgn="base"/>
            <a:r>
              <a:rPr lang="ro-RO" dirty="0" smtClean="0"/>
              <a:t>Danilă</a:t>
            </a:r>
            <a:r>
              <a:rPr lang="en-US" dirty="0" smtClean="0"/>
              <a:t> </a:t>
            </a:r>
            <a:r>
              <a:rPr lang="ro-RO" dirty="0" smtClean="0"/>
              <a:t>Prepeleac</a:t>
            </a:r>
          </a:p>
          <a:p>
            <a:pPr fontAlgn="base"/>
            <a:r>
              <a:rPr lang="ro-RO" dirty="0" smtClean="0"/>
              <a:t>Povestea</a:t>
            </a:r>
            <a:r>
              <a:rPr lang="en-US" dirty="0" smtClean="0"/>
              <a:t> </a:t>
            </a:r>
            <a:r>
              <a:rPr lang="ro-RO" dirty="0" smtClean="0"/>
              <a:t>porcului</a:t>
            </a:r>
          </a:p>
          <a:p>
            <a:pPr fontAlgn="base"/>
            <a:r>
              <a:rPr lang="en-US" dirty="0" smtClean="0"/>
              <a:t> </a:t>
            </a:r>
            <a:r>
              <a:rPr lang="ro-RO" dirty="0" smtClean="0"/>
              <a:t>Povestea</a:t>
            </a:r>
            <a:r>
              <a:rPr lang="en-US" dirty="0" smtClean="0"/>
              <a:t> </a:t>
            </a:r>
            <a:r>
              <a:rPr lang="ro-RO" dirty="0" smtClean="0"/>
              <a:t>lui</a:t>
            </a:r>
            <a:r>
              <a:rPr lang="en-US" dirty="0" smtClean="0"/>
              <a:t> Stan P</a:t>
            </a:r>
            <a:r>
              <a:rPr lang="ro-RO" dirty="0" smtClean="0"/>
              <a:t>ăţitul</a:t>
            </a:r>
            <a:r>
              <a:rPr lang="en-US" dirty="0" smtClean="0"/>
              <a:t>. </a:t>
            </a:r>
            <a:endParaRPr lang="ru-RU" dirty="0" smtClean="0"/>
          </a:p>
          <a:p>
            <a:pPr fontAlgn="base"/>
            <a:r>
              <a:rPr lang="ro-RO" dirty="0" smtClean="0"/>
              <a:t>Povestea</a:t>
            </a:r>
            <a:r>
              <a:rPr lang="en-US" dirty="0" smtClean="0"/>
              <a:t> </a:t>
            </a:r>
            <a:r>
              <a:rPr lang="ro-RO" dirty="0" smtClean="0"/>
              <a:t>lui</a:t>
            </a:r>
            <a:r>
              <a:rPr lang="en-US" dirty="0" smtClean="0"/>
              <a:t> </a:t>
            </a:r>
            <a:r>
              <a:rPr lang="ro-RO" dirty="0" smtClean="0"/>
              <a:t>Harap-Alb</a:t>
            </a:r>
            <a:r>
              <a:rPr lang="en-US" dirty="0" smtClean="0"/>
              <a:t>. </a:t>
            </a:r>
            <a:endParaRPr lang="ru-RU" dirty="0" smtClean="0"/>
          </a:p>
          <a:p>
            <a:pPr fontAlgn="base"/>
            <a:r>
              <a:rPr lang="en-US" dirty="0" smtClean="0"/>
              <a:t>Fata </a:t>
            </a:r>
            <a:r>
              <a:rPr lang="ro-RO" dirty="0" smtClean="0"/>
              <a:t>babei</a:t>
            </a:r>
            <a:r>
              <a:rPr lang="en-US" dirty="0" smtClean="0"/>
              <a:t> </a:t>
            </a:r>
            <a:r>
              <a:rPr lang="ro-RO" dirty="0" err="1" smtClean="0"/>
              <a:t>ş</a:t>
            </a:r>
            <a:r>
              <a:rPr lang="en-US" dirty="0" err="1" smtClean="0"/>
              <a:t>i</a:t>
            </a:r>
            <a:r>
              <a:rPr lang="en-US" dirty="0" smtClean="0"/>
              <a:t> </a:t>
            </a:r>
            <a:r>
              <a:rPr lang="ro-RO" dirty="0" smtClean="0"/>
              <a:t>fata</a:t>
            </a:r>
            <a:r>
              <a:rPr lang="en-US" dirty="0" smtClean="0"/>
              <a:t> mo</a:t>
            </a:r>
            <a:r>
              <a:rPr lang="ro-RO" dirty="0" smtClean="0"/>
              <a:t>şneagului</a:t>
            </a:r>
            <a:r>
              <a:rPr lang="en-US" dirty="0" smtClean="0"/>
              <a:t>. </a:t>
            </a:r>
            <a:endParaRPr lang="ru-RU" dirty="0" smtClean="0"/>
          </a:p>
          <a:p>
            <a:pPr fontAlgn="base"/>
            <a:r>
              <a:rPr lang="en-US" dirty="0" smtClean="0"/>
              <a:t>Ivan </a:t>
            </a:r>
            <a:r>
              <a:rPr lang="ro-RO" dirty="0" smtClean="0"/>
              <a:t>Turbincă</a:t>
            </a:r>
            <a:r>
              <a:rPr lang="en-US" dirty="0" smtClean="0"/>
              <a:t> </a:t>
            </a:r>
            <a:endParaRPr lang="ru-RU" dirty="0" smtClean="0"/>
          </a:p>
          <a:p>
            <a:pPr fontAlgn="base"/>
            <a:r>
              <a:rPr lang="ro-RO" dirty="0" smtClean="0"/>
              <a:t>Ursul</a:t>
            </a:r>
            <a:r>
              <a:rPr lang="en-US" dirty="0" smtClean="0"/>
              <a:t> p</a:t>
            </a:r>
            <a:r>
              <a:rPr lang="ro-RO" dirty="0" smtClean="0"/>
              <a:t>ă</a:t>
            </a:r>
            <a:r>
              <a:rPr lang="en-US" dirty="0" smtClean="0"/>
              <a:t>c</a:t>
            </a:r>
            <a:r>
              <a:rPr lang="ro-RO" dirty="0" smtClean="0"/>
              <a:t>ă</a:t>
            </a:r>
            <a:r>
              <a:rPr lang="en-US" dirty="0" smtClean="0"/>
              <a:t>lit de </a:t>
            </a:r>
            <a:r>
              <a:rPr lang="ro-RO" dirty="0" smtClean="0"/>
              <a:t>vulpe</a:t>
            </a:r>
            <a:r>
              <a:rPr lang="en-US" dirty="0" smtClean="0"/>
              <a:t> </a:t>
            </a:r>
            <a:endParaRPr lang="ru-RU" dirty="0" smtClean="0"/>
          </a:p>
          <a:p>
            <a:endParaRPr lang="ru-RU" dirty="0"/>
          </a:p>
        </p:txBody>
      </p:sp>
      <p:pic>
        <p:nvPicPr>
          <p:cNvPr id="3" name="Picture 2" descr="D:\методична робота\imagini\колобок.jpeg"/>
          <p:cNvPicPr>
            <a:picLocks noChangeAspect="1" noChangeArrowheads="1"/>
          </p:cNvPicPr>
          <p:nvPr/>
        </p:nvPicPr>
        <p:blipFill>
          <a:blip r:embed="rId3" cstate="print"/>
          <a:srcRect/>
          <a:stretch>
            <a:fillRect/>
          </a:stretch>
        </p:blipFill>
        <p:spPr bwMode="auto">
          <a:xfrm>
            <a:off x="7476322" y="980728"/>
            <a:ext cx="1409733" cy="10573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5257808" cy="857256"/>
          </a:xfrm>
        </p:spPr>
        <p:txBody>
          <a:bodyPr>
            <a:noAutofit/>
          </a:bodyPr>
          <a:lstStyle/>
          <a:p>
            <a:pPr algn="ctr"/>
            <a:r>
              <a:rPr lang="ro-RO" sz="5400" dirty="0" smtClean="0">
                <a:latin typeface="Times New Roman" pitchFamily="18" charset="0"/>
                <a:cs typeface="Times New Roman" pitchFamily="18" charset="0"/>
              </a:rPr>
              <a:t>Alege-ţi prietenii</a:t>
            </a:r>
            <a:endParaRPr lang="ru-RU" sz="5400" dirty="0">
              <a:latin typeface="Times New Roman" pitchFamily="18" charset="0"/>
              <a:cs typeface="Times New Roman" pitchFamily="18" charset="0"/>
            </a:endParaRPr>
          </a:p>
        </p:txBody>
      </p:sp>
      <p:sp>
        <p:nvSpPr>
          <p:cNvPr id="4" name="Текст 3"/>
          <p:cNvSpPr>
            <a:spLocks noGrp="1"/>
          </p:cNvSpPr>
          <p:nvPr>
            <p:ph type="body" idx="2"/>
          </p:nvPr>
        </p:nvSpPr>
        <p:spPr>
          <a:xfrm>
            <a:off x="457200" y="1435100"/>
            <a:ext cx="4043362" cy="4691063"/>
          </a:xfrm>
        </p:spPr>
        <p:txBody>
          <a:bodyPr/>
          <a:lstStyle/>
          <a:p>
            <a:r>
              <a:rPr lang="ro-RO" sz="4400" smtClean="0">
                <a:latin typeface="Times New Roman" pitchFamily="18" charset="0"/>
                <a:cs typeface="Times New Roman" pitchFamily="18" charset="0"/>
              </a:rPr>
              <a:t>1.Verbe</a:t>
            </a:r>
            <a:endParaRPr lang="ru-RU" sz="4400" dirty="0" smtClean="0">
              <a:latin typeface="Times New Roman" pitchFamily="18" charset="0"/>
              <a:cs typeface="Times New Roman" pitchFamily="18" charset="0"/>
            </a:endParaRPr>
          </a:p>
          <a:p>
            <a:r>
              <a:rPr lang="ro-RO" sz="4400" dirty="0" smtClean="0">
                <a:latin typeface="Times New Roman" pitchFamily="18" charset="0"/>
                <a:cs typeface="Times New Roman" pitchFamily="18" charset="0"/>
              </a:rPr>
              <a:t>2.Adjective</a:t>
            </a:r>
            <a:endParaRPr lang="ru-RU" sz="4400" dirty="0" smtClean="0">
              <a:latin typeface="Times New Roman" pitchFamily="18" charset="0"/>
              <a:cs typeface="Times New Roman" pitchFamily="18" charset="0"/>
            </a:endParaRPr>
          </a:p>
          <a:p>
            <a:r>
              <a:rPr lang="ro-RO" sz="4400" dirty="0" smtClean="0">
                <a:latin typeface="Times New Roman" pitchFamily="18" charset="0"/>
                <a:cs typeface="Times New Roman" pitchFamily="18" charset="0"/>
              </a:rPr>
              <a:t>3.Substantive</a:t>
            </a:r>
            <a:endParaRPr lang="ru-RU" sz="4400" dirty="0" smtClean="0">
              <a:latin typeface="Times New Roman" pitchFamily="18" charset="0"/>
              <a:cs typeface="Times New Roman" pitchFamily="18" charset="0"/>
            </a:endParaRPr>
          </a:p>
          <a:p>
            <a:r>
              <a:rPr lang="ro-RO" sz="4400" dirty="0" smtClean="0">
                <a:latin typeface="Times New Roman" pitchFamily="18" charset="0"/>
                <a:cs typeface="Times New Roman" pitchFamily="18" charset="0"/>
              </a:rPr>
              <a:t>4.Pronume şi adjective pronominale</a:t>
            </a:r>
            <a:endParaRPr lang="ru-RU" sz="4400" dirty="0" smtClean="0">
              <a:latin typeface="Times New Roman" pitchFamily="18" charset="0"/>
              <a:cs typeface="Times New Roman" pitchFamily="18" charset="0"/>
            </a:endParaRPr>
          </a:p>
          <a:p>
            <a:endParaRPr lang="ru-RU" dirty="0"/>
          </a:p>
        </p:txBody>
      </p:sp>
      <p:pic>
        <p:nvPicPr>
          <p:cNvPr id="5" name="Picture 2" descr="D:\SCOALA documente\limba romana\ion creangă\prietenie-.jpg"/>
          <p:cNvPicPr>
            <a:picLocks noGrp="1" noChangeAspect="1" noChangeArrowheads="1"/>
          </p:cNvPicPr>
          <p:nvPr>
            <p:ph sz="half" idx="1"/>
          </p:nvPr>
        </p:nvPicPr>
        <p:blipFill>
          <a:blip r:embed="rId3" cstate="print"/>
          <a:srcRect/>
          <a:stretch>
            <a:fillRect/>
          </a:stretch>
        </p:blipFill>
        <p:spPr bwMode="auto">
          <a:xfrm>
            <a:off x="4000496" y="2714620"/>
            <a:ext cx="3365525" cy="3786214"/>
          </a:xfrm>
          <a:prstGeom prst="rect">
            <a:avLst/>
          </a:prstGeom>
          <a:noFill/>
        </p:spPr>
      </p:pic>
      <p:pic>
        <p:nvPicPr>
          <p:cNvPr id="3074" name="Picture 2" descr="D:\SCOALA documente\limba romana\ion creangă\social1.jpg"/>
          <p:cNvPicPr>
            <a:picLocks noChangeAspect="1" noChangeArrowheads="1"/>
          </p:cNvPicPr>
          <p:nvPr/>
        </p:nvPicPr>
        <p:blipFill>
          <a:blip r:embed="rId4" cstate="print"/>
          <a:srcRect/>
          <a:stretch>
            <a:fillRect/>
          </a:stretch>
        </p:blipFill>
        <p:spPr bwMode="auto">
          <a:xfrm>
            <a:off x="5929322" y="714356"/>
            <a:ext cx="2357454" cy="1714513"/>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500043"/>
            <a:ext cx="7772400" cy="642942"/>
          </a:xfrm>
        </p:spPr>
        <p:txBody>
          <a:bodyPr>
            <a:normAutofit fontScale="90000"/>
          </a:bodyPr>
          <a:lstStyle/>
          <a:p>
            <a:r>
              <a:rPr lang="ro-RO" sz="6700" dirty="0" smtClean="0">
                <a:latin typeface="+mn-lt"/>
              </a:rPr>
              <a:t>Exerciţii</a:t>
            </a:r>
            <a:r>
              <a:rPr lang="ro-RO" dirty="0" smtClean="0"/>
              <a:t> </a:t>
            </a:r>
            <a:endParaRPr lang="ru-RU" dirty="0"/>
          </a:p>
        </p:txBody>
      </p:sp>
      <p:sp>
        <p:nvSpPr>
          <p:cNvPr id="3" name="Подзаголовок 2"/>
          <p:cNvSpPr>
            <a:spLocks noGrp="1"/>
          </p:cNvSpPr>
          <p:nvPr>
            <p:ph type="subTitle" idx="1"/>
          </p:nvPr>
        </p:nvSpPr>
        <p:spPr>
          <a:xfrm>
            <a:off x="571472" y="1571612"/>
            <a:ext cx="8001056" cy="4643470"/>
          </a:xfrm>
        </p:spPr>
        <p:txBody>
          <a:bodyPr>
            <a:normAutofit/>
          </a:bodyPr>
          <a:lstStyle/>
          <a:p>
            <a:r>
              <a:rPr lang="ro-RO" dirty="0" smtClean="0"/>
              <a:t>Aranjaţi propoziţiile într-un text. </a:t>
            </a:r>
          </a:p>
          <a:p>
            <a:r>
              <a:rPr lang="ro-RO" dirty="0" smtClean="0"/>
              <a:t>Din care poveste este luat fragmentul?</a:t>
            </a:r>
          </a:p>
          <a:p>
            <a:endParaRPr lang="ru-RU" sz="3200" dirty="0" smtClean="0"/>
          </a:p>
          <a:p>
            <a:pPr algn="l"/>
            <a:r>
              <a:rPr lang="ro-RO" sz="3200" dirty="0" smtClean="0"/>
              <a:t>1.Numiţi comparaţiile.</a:t>
            </a:r>
            <a:endParaRPr lang="ru-RU" sz="3200" dirty="0" smtClean="0"/>
          </a:p>
          <a:p>
            <a:pPr algn="l"/>
            <a:r>
              <a:rPr lang="ro-RO" sz="3200" dirty="0" smtClean="0"/>
              <a:t>2.Găsiţi cuvintele cu sens figurat.</a:t>
            </a:r>
            <a:endParaRPr lang="ru-RU" sz="3200" dirty="0" smtClean="0"/>
          </a:p>
          <a:p>
            <a:pPr algn="l"/>
            <a:r>
              <a:rPr lang="ro-RO" sz="3200" dirty="0" smtClean="0"/>
              <a:t>3.Numiţi antitezele şi comparaţiile.</a:t>
            </a:r>
            <a:endParaRPr lang="ru-RU" sz="3200" dirty="0" smtClean="0"/>
          </a:p>
          <a:p>
            <a:pPr algn="l"/>
            <a:r>
              <a:rPr lang="ro-RO" sz="3200" dirty="0" smtClean="0"/>
              <a:t>4.Cum înţelegeţi proverbul: "Şi piatra prinde muşchi dacă şede mult într-un loc"</a:t>
            </a:r>
            <a:endParaRPr lang="ru-RU" sz="3200" dirty="0" smtClean="0"/>
          </a:p>
          <a:p>
            <a:endParaRPr lang="ru-RU" dirty="0"/>
          </a:p>
        </p:txBody>
      </p:sp>
      <p:pic>
        <p:nvPicPr>
          <p:cNvPr id="7169" name="Picture 1" descr="F:\ion creangă\creion.jpg"/>
          <p:cNvPicPr>
            <a:picLocks noChangeAspect="1" noChangeArrowheads="1"/>
          </p:cNvPicPr>
          <p:nvPr/>
        </p:nvPicPr>
        <p:blipFill>
          <a:blip r:embed="rId2" cstate="print"/>
          <a:srcRect/>
          <a:stretch>
            <a:fillRect/>
          </a:stretch>
        </p:blipFill>
        <p:spPr bwMode="auto">
          <a:xfrm>
            <a:off x="6858016" y="2786058"/>
            <a:ext cx="1746250" cy="16129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D:\SCOALA documente\limba romana\ion creangă\fata babei.jpg">
            <a:hlinkClick r:id="rId2" action="ppaction://hlinksldjump"/>
          </p:cNvPr>
          <p:cNvPicPr>
            <a:picLocks noChangeAspect="1" noChangeArrowheads="1"/>
          </p:cNvPicPr>
          <p:nvPr/>
        </p:nvPicPr>
        <p:blipFill>
          <a:blip r:embed="rId3" cstate="print"/>
          <a:srcRect/>
          <a:stretch>
            <a:fillRect/>
          </a:stretch>
        </p:blipFill>
        <p:spPr bwMode="auto">
          <a:xfrm>
            <a:off x="2928926" y="3643314"/>
            <a:ext cx="2071702" cy="2642477"/>
          </a:xfrm>
          <a:prstGeom prst="rect">
            <a:avLst/>
          </a:prstGeom>
          <a:noFill/>
        </p:spPr>
      </p:pic>
      <p:pic>
        <p:nvPicPr>
          <p:cNvPr id="5" name="Picture 4" descr="D:\SCOALA documente\limba romana\ion creangă\3121_Harap Alb_Creanga_CDf.jpg">
            <a:hlinkClick r:id="rId4" action="ppaction://hlinksldjump"/>
          </p:cNvPr>
          <p:cNvPicPr>
            <a:picLocks noChangeAspect="1" noChangeArrowheads="1"/>
          </p:cNvPicPr>
          <p:nvPr/>
        </p:nvPicPr>
        <p:blipFill>
          <a:blip r:embed="rId5" cstate="print"/>
          <a:srcRect/>
          <a:stretch>
            <a:fillRect/>
          </a:stretch>
        </p:blipFill>
        <p:spPr bwMode="auto">
          <a:xfrm>
            <a:off x="4714876" y="428604"/>
            <a:ext cx="2786082" cy="2786082"/>
          </a:xfrm>
          <a:prstGeom prst="rect">
            <a:avLst/>
          </a:prstGeom>
          <a:noFill/>
        </p:spPr>
      </p:pic>
      <p:pic>
        <p:nvPicPr>
          <p:cNvPr id="6" name="Picture 5" descr="D:\SCOALA documente\limba romana\ion creangă\povestea-lui-stan-patitul.jpg">
            <a:hlinkClick r:id="rId6" action="ppaction://hlinksldjump"/>
          </p:cNvPr>
          <p:cNvPicPr>
            <a:picLocks noChangeAspect="1" noChangeArrowheads="1"/>
          </p:cNvPicPr>
          <p:nvPr/>
        </p:nvPicPr>
        <p:blipFill>
          <a:blip r:embed="rId7" cstate="print"/>
          <a:srcRect/>
          <a:stretch>
            <a:fillRect/>
          </a:stretch>
        </p:blipFill>
        <p:spPr bwMode="auto">
          <a:xfrm>
            <a:off x="5715008" y="3429000"/>
            <a:ext cx="2857520" cy="2857520"/>
          </a:xfrm>
          <a:prstGeom prst="rect">
            <a:avLst/>
          </a:prstGeom>
          <a:noFill/>
        </p:spPr>
      </p:pic>
      <p:pic>
        <p:nvPicPr>
          <p:cNvPr id="7" name="Picture 6" descr="F:\ion creangă\soacra.jpg">
            <a:hlinkClick r:id="rId8" action="ppaction://hlinksldjump"/>
          </p:cNvPr>
          <p:cNvPicPr>
            <a:picLocks noChangeAspect="1" noChangeArrowheads="1"/>
          </p:cNvPicPr>
          <p:nvPr/>
        </p:nvPicPr>
        <p:blipFill>
          <a:blip r:embed="rId9" cstate="print"/>
          <a:srcRect/>
          <a:stretch>
            <a:fillRect/>
          </a:stretch>
        </p:blipFill>
        <p:spPr bwMode="auto">
          <a:xfrm>
            <a:off x="500034" y="285728"/>
            <a:ext cx="2428860" cy="3373416"/>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785794"/>
            <a:ext cx="835824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Soacra cu trei nurori</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După ce-au mâncat ş-au băut bine, </a:t>
            </a: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le-au venit</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cânta, </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 rusului din gura gârliciului: </a:t>
            </a:r>
            <a:b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Soacră, soacră, poamă acră,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te-ai coace cât te-ai coace,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Dulce tot nu te-i mai face;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te-ai coace toată toamna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Eşti mai acră decât coarna;</a:t>
            </a: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 te-ai coace-un an ş-o vară,</a:t>
            </a: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 eşti acră şi amară;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Ieşi afară ca o pară;</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Intri-n casă ca o coasă;</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o-RO" sz="2800"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ro-RO" sz="28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Şezi </a:t>
            </a:r>
            <a:r>
              <a:rPr kumimoji="0" lang="ro-RO" sz="2800" b="0" i="1" u="sng"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8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 unghi ca un junghi.</a:t>
            </a:r>
            <a:r>
              <a:rPr kumimoji="0" lang="ro-RO" sz="2800" b="0" i="1" u="sng"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o-RO"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785794"/>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ction="ppaction://hlinksldjump"/>
              </a:rPr>
              <a:t>Harap-Alb</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Amu cică </a:t>
            </a:r>
            <a:r>
              <a:rPr kumimoji="0" lang="ro-RO"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era</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odată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ntr-o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ară un crai vestit, </a:t>
            </a:r>
            <a:r>
              <a:rPr kumimoji="0" lang="ro-RO"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care</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avea trei feciori. </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craiul acela </a:t>
            </a:r>
            <a:r>
              <a:rPr kumimoji="0" lang="ro-RO"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mai</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avea un frate mai </a:t>
            </a:r>
            <a:r>
              <a:rPr kumimoji="0" lang="ro-RO"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mare</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care </a:t>
            </a:r>
            <a:r>
              <a:rPr kumimoji="0" lang="ro-RO" sz="2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era</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mpărat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ntr-o altă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ară, mai depărtată. </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mpăratul, fratele craiului, se numea Verde-</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mpărat;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mpăratul Verde nu avea feciori, ci numai fete frumoase. Mul</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a:t>
            </a:r>
            <a:r>
              <a:rPr kumimoji="0" lang="ro-RO"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ani</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trecură</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 mijloc</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de când aceşti fra</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nu mai avură prilej bun a se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ntâlni amândoi. Iară verii cei drepţi, adică feciorii craiului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fetele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mpăratului, nu se văzuse niciodată de când erau ei.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nici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mpăratul Verde nu cuno</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tea nepo</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săi, nici craiul nepoatele sale: pentru că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ara fratelui celui mai mare era tocmai la </a:t>
            </a:r>
            <a:r>
              <a:rPr kumimoji="0" lang="ro-RO"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 margine a pământului</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crăia istuilalt la o </a:t>
            </a:r>
            <a:r>
              <a:rPr kumimoji="0" lang="ro-RO"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altă margine</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apoi, pe vremile acelea, mai toate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ț</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ările erau bântuite de </a:t>
            </a:r>
            <a:r>
              <a:rPr kumimoji="0" lang="ro-RO"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războaie grozave</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drumurile pe ape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pe uscat erau foarte </a:t>
            </a:r>
            <a:r>
              <a:rPr kumimoji="0" lang="ro-RO"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ncurcate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de aceea nu se putea călători a</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de u</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 </a:t>
            </a:r>
            <a:r>
              <a:rPr kumimoji="0" lang="ro-RO" sz="24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ș</a:t>
            </a:r>
            <a:r>
              <a:rPr kumimoji="0" lang="ro-RO"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fără primejdii.</a:t>
            </a:r>
            <a:endParaRPr kumimoji="0" lang="ro-RO"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1000108"/>
            <a:ext cx="814393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ea typeface="Times New Roman" pitchFamily="18" charset="0"/>
                <a:cs typeface="Times New Roman" pitchFamily="18" charset="0"/>
                <a:hlinkClick r:id="rId2" action="ppaction://hlinksldjump"/>
              </a:rPr>
              <a:t>Fata babei şi fata moşneagului </a:t>
            </a:r>
            <a:endParaRPr kumimoji="0" lang="ru-RU"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Erau odată un </a:t>
            </a: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moşneag şi-o babă</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şi moşneagul avea o fată, şi baba iar o fată.</a:t>
            </a:r>
            <a:endParaRPr kumimoji="0" lang="ru-RU"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Fata babei era slută, leneşă, ţâfnoasă şi rea la inimă</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dar, pentru că era fata mamei, </a:t>
            </a:r>
            <a:r>
              <a:rPr kumimoji="0" lang="ro-RO"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 alinta cum s-alintă cioara-n laţ</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lăsând tot greul pe fata moşneagului</a:t>
            </a: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Fata moşneagului </a:t>
            </a:r>
            <a:r>
              <a:rPr kumimoji="0" lang="ro-RO" sz="2800" b="0" i="0" u="sng"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nsă era frumoasă, harnică, ascultătoare şi bună la inimă</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Dumnezeu o </a:t>
            </a:r>
            <a:r>
              <a:rPr kumimoji="0" lang="ro-RO" sz="2800" b="0" i="0" u="none" strike="noStrike" cap="none" normalizeH="0" baseline="0" dirty="0" smtClean="0">
                <a:ln>
                  <a:noFill/>
                </a:ln>
                <a:solidFill>
                  <a:schemeClr val="tx1"/>
                </a:solidFill>
                <a:effectLst/>
                <a:latin typeface="Calibri"/>
                <a:ea typeface="Times New Roman" pitchFamily="18" charset="0"/>
                <a:cs typeface="Times New Roman" pitchFamily="18" charset="0"/>
              </a:rPr>
              <a:t>î</a:t>
            </a:r>
            <a:r>
              <a:rPr kumimoji="0" lang="ro-RO"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mpodobise cu toate darurile cele bune şi frumoase. Dar această fată bună era horopsită şi de sora cea de scoarţă, şi de mama cea vitregă.</a:t>
            </a:r>
            <a:endParaRPr kumimoji="0" lang="ro-RO"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335</TotalTime>
  <Words>941</Words>
  <Application>Microsoft Office PowerPoint</Application>
  <PresentationFormat>Экран (4:3)</PresentationFormat>
  <Paragraphs>85</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Поток</vt:lpstr>
      <vt:lpstr>Oră de generalizare la tema  “Ion Creangă. Poveşti”</vt:lpstr>
      <vt:lpstr>Слайд 2</vt:lpstr>
      <vt:lpstr>Ion Creangă. Poveşti</vt:lpstr>
      <vt:lpstr>Alege-ţi prietenii</vt:lpstr>
      <vt:lpstr>Exerciţii </vt:lpstr>
      <vt:lpstr>Слайд 6</vt:lpstr>
      <vt:lpstr>Слайд 7</vt:lpstr>
      <vt:lpstr>Слайд 8</vt:lpstr>
      <vt:lpstr>Слайд 9</vt:lpstr>
      <vt:lpstr>Слайд 10</vt:lpstr>
      <vt:lpstr>Jocul didactic      „Revendică”  </vt:lpstr>
      <vt:lpstr>Слайд 12</vt:lpstr>
      <vt:lpstr>Слайд 13</vt:lpstr>
      <vt:lpstr>Слайд 14</vt:lpstr>
      <vt:lpstr>Слайд 15</vt:lpstr>
      <vt:lpstr>  Jocul didactic „Librăria magică” </vt:lpstr>
      <vt:lpstr>Слайд 17</vt:lpstr>
      <vt:lpstr>Profesionistul </vt:lpstr>
      <vt:lpstr>Să nu pierdem nicicând copilul din noi, fiindcă numai el ne va ajuta să trecem peste obstacolele vieţii uşor ca în copilărie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Oră de generalizare la tema  “Ion Creangă. Poveşti”</dc:title>
  <cp:lastModifiedBy>Iordanesti-school</cp:lastModifiedBy>
  <cp:revision>43</cp:revision>
  <dcterms:modified xsi:type="dcterms:W3CDTF">2014-02-12T11:02:10Z</dcterms:modified>
</cp:coreProperties>
</file>