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sldIdLst>
    <p:sldId id="273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74" r:id="rId14"/>
    <p:sldId id="267" r:id="rId15"/>
    <p:sldId id="268" r:id="rId16"/>
    <p:sldId id="269" r:id="rId17"/>
    <p:sldId id="270" r:id="rId18"/>
    <p:sldId id="271" r:id="rId19"/>
    <p:sldId id="276" r:id="rId20"/>
    <p:sldId id="272" r:id="rId21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008000"/>
    <a:srgbClr val="000099"/>
    <a:srgbClr val="0000FF"/>
    <a:srgbClr val="FC0404"/>
    <a:srgbClr val="27139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8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40B46-DD00-4B04-A6B5-61218E168AC8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053B5-07C1-4D95-B3C5-7FCA3EA158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67F4-B063-4699-8B47-5099E9526781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5361C-BE6D-48C2-93A8-9126CA7C99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40E21-6AFA-4154-8382-DDA9F4CF396B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9532E-7C47-4213-B2B5-7F5DABB4A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F89A5-5035-4B97-8834-0BCCA89FA9C9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6905F-A123-4DBB-91DB-A62C62B96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2B92B-60C8-4592-961F-A8E5A9FEDE39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BCBE6-71BE-45D6-9F42-1E77109BA7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C113D-F7EB-4C9A-B7DD-C3D41D765A13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DF451-B4FE-408A-A1C0-EA9981AB3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A5ECE-1C55-45E9-9F8C-9478C99F5F12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F733C-AB9B-4433-AF62-87FC32F837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6E603-EF33-464B-8BF6-E839C07C2E5F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3785D-72E3-48C2-A62D-7C6C51100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0506F-222B-40E3-A0CC-CDA83563DDF0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C9E87-FD1D-4E27-8E05-D0A9DA023E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47A9A-E75F-477A-BB23-C4BE2576D381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5086E-7973-41E2-A7DC-CD1C05BEC7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CE754-3B40-4DAB-A533-C01DEC38D6CD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276E0-ED38-4AD0-AA03-56FC150772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58012-26C2-472D-B07E-0495F008E63E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01EB-215D-49A3-AC67-16C8CDCF7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23EC2D-7F95-4D88-8377-F10F50DD5F76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2C4F5-73BD-4514-98CD-651C64DC3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EE35E7-DC73-4138-B796-7131AF01D7E7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41A0C-AB24-4CE8-8164-7FC57575B7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239C6-D945-4D1C-A10B-BA9FBD6C112A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44A24-A980-4AD0-9714-83F3F3FB4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901ABAE1-9A12-4C16-AA21-1480FF92251D}" type="datetimeFigureOut">
              <a:rPr lang="ru-RU"/>
              <a:pPr>
                <a:defRPr/>
              </a:pPr>
              <a:t>21.02.2019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6A4A567-51DC-4340-B978-E649CA7A7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0"/>
        </a:defRPr>
      </a:lvl9pPr>
    </p:titleStyle>
    <p:bodyStyle>
      <a:lvl1pPr marL="228600" indent="-228600" algn="l" rtl="0" eaLnBrk="0" fontAlgn="base" hangingPunct="0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9200" y="871538"/>
            <a:ext cx="9585325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Презентація</a:t>
            </a: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 до уроку</a:t>
            </a:r>
            <a:b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</a:br>
            <a:r>
              <a:rPr lang="ru-RU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з</a:t>
            </a: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 </a:t>
            </a:r>
            <a:r>
              <a:rPr lang="ru-RU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української</a:t>
            </a: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 </a:t>
            </a:r>
            <a:r>
              <a:rPr lang="ru-RU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мови</a:t>
            </a: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 </a:t>
            </a:r>
            <a:b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</a:b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в 5 </a:t>
            </a:r>
            <a:r>
              <a:rPr lang="ru-RU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класі</a:t>
            </a: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/>
            </a:r>
            <a:b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</a:b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 </a:t>
            </a:r>
            <a:r>
              <a:rPr lang="ru-RU" sz="5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вчителя</a:t>
            </a: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 </a:t>
            </a:r>
            <a:r>
              <a:rPr lang="ru-RU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Йорданештсько</a:t>
            </a:r>
            <a:r>
              <a:rPr lang="en-US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i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 </a:t>
            </a:r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ЗОШ</a:t>
            </a:r>
            <a:endParaRPr lang="en-US" sz="54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w Cen MT" pitchFamily="34" charset="0"/>
            </a:endParaRPr>
          </a:p>
          <a:p>
            <a:pPr algn="ctr">
              <a:defRPr/>
            </a:pP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I</a:t>
            </a:r>
            <a:r>
              <a:rPr lang="ru-RU" sz="5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гнатуш</a:t>
            </a:r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 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O</a:t>
            </a:r>
            <a:r>
              <a:rPr lang="ru-RU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.</a:t>
            </a:r>
            <a:r>
              <a:rPr lang="en-US" sz="5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I.</a:t>
            </a: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/>
            </a:r>
            <a:b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</a:br>
            <a:r>
              <a:rPr lang="ru-RU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433388" y="3365500"/>
            <a:ext cx="113792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1. «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П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» , - 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а. 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«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Як хліб на столі, не болить голова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» , - 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так гарно бабуся сказала.</a:t>
            </a:r>
          </a:p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2. «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П?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» - 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а.  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«</a:t>
            </a:r>
            <a:r>
              <a:rPr lang="uk-UA" sz="3200" b="1">
                <a:solidFill>
                  <a:srgbClr val="0000FF"/>
                </a:solidFill>
                <a:latin typeface="Calibri" pitchFamily="34" charset="0"/>
              </a:rPr>
              <a:t>Хіба можна уявити наше життя без хліба?» – запитала дівчинка.</a:t>
            </a:r>
            <a:br>
              <a:rPr lang="uk-UA" sz="3200" b="1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3. «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П!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» - 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а.  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« 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Не кидайся хлібом, він святий!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» - 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в суворості ласкавій, бувало, каже дід малечі кучерявій.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852488" y="247650"/>
            <a:ext cx="104108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000000"/>
                </a:solidFill>
                <a:latin typeface="Calibri" pitchFamily="34" charset="0"/>
              </a:rPr>
              <a:t>Якщо пряма мова стоїть перед словами автора, після неї 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ставимо кому</a:t>
            </a:r>
            <a:r>
              <a:rPr lang="ru-RU" sz="4000" b="1">
                <a:solidFill>
                  <a:srgbClr val="000000"/>
                </a:solidFill>
                <a:latin typeface="Calibri" pitchFamily="34" charset="0"/>
              </a:rPr>
              <a:t> або 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знак питання</a:t>
            </a:r>
            <a:r>
              <a:rPr lang="ru-RU" sz="4000" b="1">
                <a:solidFill>
                  <a:srgbClr val="000000"/>
                </a:solidFill>
                <a:latin typeface="Calibri" pitchFamily="34" charset="0"/>
              </a:rPr>
              <a:t>, чи 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знак оклику</a:t>
            </a:r>
            <a:r>
              <a:rPr lang="ru-RU" sz="4000" b="1">
                <a:solidFill>
                  <a:srgbClr val="000000"/>
                </a:solidFill>
                <a:latin typeface="Calibri" pitchFamily="34" charset="0"/>
              </a:rPr>
              <a:t>, а після них – 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тире</a:t>
            </a:r>
            <a:r>
              <a:rPr lang="ru-RU" sz="4000" b="1">
                <a:latin typeface="Calibri" pitchFamily="34" charset="0"/>
              </a:rPr>
              <a:t>.</a:t>
            </a:r>
            <a:r>
              <a:rPr lang="ru-RU" sz="4000" b="1">
                <a:solidFill>
                  <a:srgbClr val="000000"/>
                </a:solidFill>
                <a:latin typeface="Calibri" pitchFamily="34" charset="0"/>
              </a:rPr>
              <a:t> Слова автора після прямої мови записуємо з малої літери.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  <p:bldP spid="256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530225" y="2809875"/>
            <a:ext cx="11085513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1. «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П, - а, - п 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».  «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Ті школярі, - писав В.Сухомлинський, - які мало читають, дуже поверхово оволодівають знаннями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».</a:t>
            </a:r>
          </a:p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2. «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П, - а. – П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».  «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Яка чудова в нас земля, - думала Оксана. – І як гарно працювати на ній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».</a:t>
            </a:r>
          </a:p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3. «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П? – а. – П?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»  «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Як настрій? – спитав чемно. – Як сім’я?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»</a:t>
            </a:r>
          </a:p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4. «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П! – а. – П!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»  «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Чекай! – крикнув здалеку. – Я зараз!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»</a:t>
            </a:r>
            <a:endParaRPr lang="ru-RU" sz="32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23863" y="307975"/>
            <a:ext cx="1138713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solidFill>
                  <a:srgbClr val="0D0D0D"/>
                </a:solidFill>
                <a:latin typeface="Calibri" pitchFamily="34" charset="0"/>
              </a:rPr>
              <a:t>Якщо  пряма мова розірвана словами автора, то розділові знаки ставляться відповідно до наведених нижче схем.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  <p:bldP spid="266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Прямоугольник 1"/>
          <p:cNvSpPr>
            <a:spLocks noChangeArrowheads="1"/>
          </p:cNvSpPr>
          <p:nvPr/>
        </p:nvSpPr>
        <p:spPr bwMode="auto">
          <a:xfrm>
            <a:off x="644525" y="2635250"/>
            <a:ext cx="11134725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1.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Ідуть брати та й думають: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«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Коли б на доброго хазяїна натрапити!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» («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Названий батько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»)</a:t>
            </a:r>
          </a:p>
          <a:p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2.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Пан аж розсердився: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«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Як це? Я такий розумний, а вона мої загадки повідгадувала!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» («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Мудра дівчина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»)</a:t>
            </a:r>
          </a:p>
          <a:p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3. «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Оце вже і втретє моя правда!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» –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сказав радісно дядько. (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«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Про правду і кривду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»)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0613" y="303213"/>
            <a:ext cx="5202237" cy="7016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Диктант – вікторина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52500" y="1141413"/>
            <a:ext cx="10352088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Завдання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: </a:t>
            </a:r>
            <a:r>
              <a:rPr lang="ru-RU" sz="3600" b="1">
                <a:solidFill>
                  <a:srgbClr val="0D0D0D"/>
                </a:solidFill>
                <a:latin typeface="Calibri" pitchFamily="34" charset="0"/>
              </a:rPr>
              <a:t>з якої казки взято речення? Запишіть їх, поясніть розділові знаки.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  <p:bldP spid="5" grpId="0"/>
      <p:bldP spid="276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6" descr="000002-ze8x70jrh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" y="2463800"/>
            <a:ext cx="407035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180975" y="5422900"/>
            <a:ext cx="46974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27139D"/>
                </a:solidFill>
                <a:latin typeface="Calibri" pitchFamily="34" charset="0"/>
              </a:rPr>
              <a:t>«Названий батько»</a:t>
            </a:r>
          </a:p>
        </p:txBody>
      </p:sp>
      <p:sp>
        <p:nvSpPr>
          <p:cNvPr id="2" name="Прямоугольник 3"/>
          <p:cNvSpPr>
            <a:spLocks noChangeArrowheads="1"/>
          </p:cNvSpPr>
          <p:nvPr/>
        </p:nvSpPr>
        <p:spPr bwMode="auto">
          <a:xfrm>
            <a:off x="4237038" y="3344863"/>
            <a:ext cx="4292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27139D"/>
                </a:solidFill>
                <a:latin typeface="Calibri" pitchFamily="34" charset="0"/>
              </a:rPr>
              <a:t>«Мудра дівчинка»</a:t>
            </a:r>
          </a:p>
        </p:txBody>
      </p:sp>
      <p:pic>
        <p:nvPicPr>
          <p:cNvPr id="50188" name="Picture 12" descr="45502_html_m723dbbf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54525" y="633413"/>
            <a:ext cx="3925888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90" name="Picture 14" descr="rId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42350" y="2597150"/>
            <a:ext cx="3244850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7019925" y="5451475"/>
            <a:ext cx="5172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rgbClr val="27139D"/>
                </a:solidFill>
                <a:latin typeface="Calibri" pitchFamily="34" charset="0"/>
              </a:rPr>
              <a:t>«</a:t>
            </a:r>
            <a:r>
              <a:rPr lang="uk-UA" sz="4000" b="1" i="1" dirty="0">
                <a:solidFill>
                  <a:srgbClr val="27139D"/>
                </a:solidFill>
                <a:latin typeface="Calibri" pitchFamily="34" charset="0"/>
              </a:rPr>
              <a:t>Про правду і кривду</a:t>
            </a:r>
            <a:r>
              <a:rPr lang="ru-RU" sz="4000" b="1" i="1" dirty="0">
                <a:solidFill>
                  <a:srgbClr val="27139D"/>
                </a:solidFill>
                <a:latin typeface="Calibri" pitchFamily="34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06675" y="539750"/>
            <a:ext cx="6446838" cy="10064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Фізкультхвилинка</a:t>
            </a:r>
          </a:p>
        </p:txBody>
      </p:sp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3317875" y="2016125"/>
            <a:ext cx="6599238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>
                <a:solidFill>
                  <a:srgbClr val="0000FF"/>
                </a:solidFill>
                <a:latin typeface="Calibri" pitchFamily="34" charset="0"/>
              </a:rPr>
              <a:t>Щось не хочет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ься сид</a:t>
            </a:r>
            <a:r>
              <a:rPr lang="uk-UA" sz="3600" b="1">
                <a:solidFill>
                  <a:srgbClr val="0000FF"/>
                </a:solidFill>
                <a:latin typeface="Calibri" pitchFamily="34" charset="0"/>
              </a:rPr>
              <a:t>іти, </a:t>
            </a:r>
            <a:br>
              <a:rPr lang="uk-UA" sz="3600" b="1">
                <a:solidFill>
                  <a:srgbClr val="0000FF"/>
                </a:solidFill>
                <a:latin typeface="Calibri" pitchFamily="34" charset="0"/>
              </a:rPr>
            </a:br>
            <a:r>
              <a:rPr lang="uk-UA" sz="3600" b="1">
                <a:solidFill>
                  <a:srgbClr val="0000FF"/>
                </a:solidFill>
                <a:latin typeface="Calibri" pitchFamily="34" charset="0"/>
              </a:rPr>
              <a:t>Треба трішки відпочити.</a:t>
            </a:r>
            <a:br>
              <a:rPr lang="uk-UA" sz="3600" b="1">
                <a:solidFill>
                  <a:srgbClr val="0000FF"/>
                </a:solidFill>
                <a:latin typeface="Calibri" pitchFamily="34" charset="0"/>
              </a:rPr>
            </a:br>
            <a:r>
              <a:rPr lang="uk-UA" sz="3600" b="1">
                <a:solidFill>
                  <a:srgbClr val="0000FF"/>
                </a:solidFill>
                <a:latin typeface="Calibri" pitchFamily="34" charset="0"/>
              </a:rPr>
              <a:t>Руки вгору, руки вниз,</a:t>
            </a:r>
            <a:br>
              <a:rPr lang="uk-UA" sz="3600" b="1">
                <a:solidFill>
                  <a:srgbClr val="0000FF"/>
                </a:solidFill>
                <a:latin typeface="Calibri" pitchFamily="34" charset="0"/>
              </a:rPr>
            </a:br>
            <a:r>
              <a:rPr lang="uk-UA" sz="3600" b="1">
                <a:solidFill>
                  <a:srgbClr val="0000FF"/>
                </a:solidFill>
                <a:latin typeface="Calibri" pitchFamily="34" charset="0"/>
              </a:rPr>
              <a:t>На сусіда подивись</a:t>
            </a:r>
            <a:br>
              <a:rPr lang="uk-UA" sz="3600" b="1">
                <a:solidFill>
                  <a:srgbClr val="0000FF"/>
                </a:solidFill>
                <a:latin typeface="Calibri" pitchFamily="34" charset="0"/>
              </a:rPr>
            </a:br>
            <a:r>
              <a:rPr lang="uk-UA" sz="3600" b="1">
                <a:solidFill>
                  <a:srgbClr val="0000FF"/>
                </a:solidFill>
                <a:latin typeface="Calibri" pitchFamily="34" charset="0"/>
              </a:rPr>
              <a:t>І гарненько усміхнись.</a:t>
            </a:r>
            <a:br>
              <a:rPr lang="uk-UA" sz="3600" b="1">
                <a:solidFill>
                  <a:srgbClr val="0000FF"/>
                </a:solidFill>
                <a:latin typeface="Calibri" pitchFamily="34" charset="0"/>
              </a:rPr>
            </a:br>
            <a:r>
              <a:rPr lang="uk-UA" sz="3600" b="1">
                <a:solidFill>
                  <a:srgbClr val="0000FF"/>
                </a:solidFill>
                <a:latin typeface="Calibri" pitchFamily="34" charset="0"/>
              </a:rPr>
              <a:t>Плесни раз, ще кілька раз.</a:t>
            </a:r>
            <a:br>
              <a:rPr lang="uk-UA" sz="3600" b="1">
                <a:solidFill>
                  <a:srgbClr val="0000FF"/>
                </a:solidFill>
                <a:latin typeface="Calibri" pitchFamily="34" charset="0"/>
              </a:rPr>
            </a:br>
            <a:r>
              <a:rPr lang="uk-UA" sz="3600" b="1">
                <a:solidFill>
                  <a:srgbClr val="0000FF"/>
                </a:solidFill>
                <a:latin typeface="Calibri" pitchFamily="34" charset="0"/>
              </a:rPr>
              <a:t>Гаразд, до роботи – час.</a:t>
            </a:r>
            <a:endParaRPr lang="ru-RU" sz="3600" b="1">
              <a:solidFill>
                <a:srgbClr val="0000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67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Прямоугольник 1"/>
          <p:cNvSpPr>
            <a:spLocks noChangeArrowheads="1"/>
          </p:cNvSpPr>
          <p:nvPr/>
        </p:nvSpPr>
        <p:spPr bwMode="auto">
          <a:xfrm>
            <a:off x="654050" y="1714500"/>
            <a:ext cx="1130935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Завдання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:</a:t>
            </a:r>
            <a:r>
              <a:rPr lang="ru-RU" sz="360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600">
                <a:solidFill>
                  <a:srgbClr val="0D0D0D"/>
                </a:solidFill>
                <a:latin typeface="Calibri" pitchFamily="34" charset="0"/>
              </a:rPr>
              <a:t>за допомогою малюнка складіть власні речення за такими схемами:</a:t>
            </a:r>
            <a:endParaRPr lang="ru-RU" sz="2800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55900" y="385763"/>
            <a:ext cx="6664325" cy="76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Творче конструювання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7208838" y="3249613"/>
            <a:ext cx="24003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1.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А :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«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П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».</a:t>
            </a:r>
            <a:endParaRPr lang="ru-RU" sz="3600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2.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А :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«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П?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»</a:t>
            </a:r>
            <a:r>
              <a:rPr lang="uk-UA" sz="3600" b="1">
                <a:solidFill>
                  <a:srgbClr val="0000FF"/>
                </a:solidFill>
                <a:latin typeface="Calibri" pitchFamily="34" charset="0"/>
              </a:rPr>
              <a:t/>
            </a:r>
            <a:br>
              <a:rPr lang="uk-UA" sz="3600" b="1">
                <a:solidFill>
                  <a:srgbClr val="0000FF"/>
                </a:solidFill>
                <a:latin typeface="Calibri" pitchFamily="34" charset="0"/>
              </a:rPr>
            </a:b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3. «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П?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» -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а.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 4. «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П!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» -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а.</a:t>
            </a:r>
          </a:p>
        </p:txBody>
      </p:sp>
      <p:pic>
        <p:nvPicPr>
          <p:cNvPr id="29701" name="Picture 5" descr="winter-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188" y="2921000"/>
            <a:ext cx="46101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  <p:bldP spid="3" grpId="0"/>
      <p:bldP spid="297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577850" y="2379663"/>
            <a:ext cx="112458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D0D0D"/>
                </a:solidFill>
                <a:latin typeface="Calibri" pitchFamily="34" charset="0"/>
              </a:rPr>
              <a:t>I </a:t>
            </a:r>
            <a:r>
              <a:rPr lang="ru-RU" sz="3200" b="1">
                <a:solidFill>
                  <a:srgbClr val="0D0D0D"/>
                </a:solidFill>
                <a:latin typeface="Calibri" pitchFamily="34" charset="0"/>
              </a:rPr>
              <a:t>група</a:t>
            </a:r>
          </a:p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    1. 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Недаремно кажуть, що люди – ніби дзеркало.</a:t>
            </a:r>
          </a:p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    2. 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Говорять у народі, що життя прожити – не поле перейти.</a:t>
            </a:r>
            <a:br>
              <a:rPr lang="ru-RU" sz="3200" b="1">
                <a:solidFill>
                  <a:srgbClr val="0000FF"/>
                </a:solidFill>
                <a:latin typeface="Calibri" pitchFamily="34" charset="0"/>
              </a:rPr>
            </a:br>
            <a:endParaRPr lang="ru-RU" sz="3200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3200" b="1">
                <a:solidFill>
                  <a:srgbClr val="0D0D0D"/>
                </a:solidFill>
                <a:latin typeface="Calibri" pitchFamily="34" charset="0"/>
              </a:rPr>
              <a:t>II </a:t>
            </a:r>
            <a:r>
              <a:rPr lang="ru-RU" sz="3200" b="1">
                <a:solidFill>
                  <a:srgbClr val="0D0D0D"/>
                </a:solidFill>
                <a:latin typeface="Calibri" pitchFamily="34" charset="0"/>
              </a:rPr>
              <a:t>група</a:t>
            </a:r>
          </a:p>
          <a:p>
            <a:r>
              <a:rPr lang="en-US" sz="3200" b="1">
                <a:solidFill>
                  <a:srgbClr val="0D0D0D"/>
                </a:solidFill>
                <a:latin typeface="Calibri" pitchFamily="34" charset="0"/>
              </a:rPr>
              <a:t>    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1. 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Великий Платон сказав, що думки керують світом.</a:t>
            </a:r>
          </a:p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    2. 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Олександр Довженко писав, що життя таке коротке.</a:t>
            </a:r>
            <a:endParaRPr lang="en-US" sz="3200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        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Поспішайте творити добро.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13188" y="228600"/>
            <a:ext cx="4656137" cy="762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Робота в групах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852488" y="1089025"/>
            <a:ext cx="10850562" cy="112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Завдання</a:t>
            </a:r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:</a:t>
            </a:r>
            <a:r>
              <a:rPr lang="ru-RU" sz="3200" b="1">
                <a:solidFill>
                  <a:srgbClr val="0D0D0D"/>
                </a:solidFill>
                <a:latin typeface="Calibri" pitchFamily="34" charset="0"/>
              </a:rPr>
              <a:t> замініть подані речення на речення із прямою мовою, накресліть схеми, поясніть розділові знаки</a:t>
            </a:r>
            <a:r>
              <a:rPr lang="ru-RU" sz="3200" b="1">
                <a:solidFill>
                  <a:srgbClr val="0D0D0D"/>
                </a:solidFill>
              </a:rPr>
              <a:t>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30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  <p:bldP spid="3" grpId="0"/>
      <p:bldP spid="307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Прямоугольник 1"/>
          <p:cNvSpPr>
            <a:spLocks noChangeArrowheads="1"/>
          </p:cNvSpPr>
          <p:nvPr/>
        </p:nvSpPr>
        <p:spPr bwMode="auto">
          <a:xfrm>
            <a:off x="839788" y="1314450"/>
            <a:ext cx="110410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1. 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Що називається прямою мовою?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       </a:t>
            </a:r>
            <a:endParaRPr lang="ru-RU" sz="32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3810000" y="422275"/>
            <a:ext cx="46037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400" b="1">
                <a:solidFill>
                  <a:srgbClr val="0D0D0D"/>
                </a:solidFill>
                <a:latin typeface="Calibri" pitchFamily="34" charset="0"/>
              </a:rPr>
              <a:t>Бл</a:t>
            </a:r>
            <a:r>
              <a:rPr lang="uk-UA" sz="4400" b="1">
                <a:solidFill>
                  <a:srgbClr val="0D0D0D"/>
                </a:solidFill>
                <a:latin typeface="Calibri" pitchFamily="34" charset="0"/>
              </a:rPr>
              <a:t>іц – опитування</a:t>
            </a:r>
            <a:endParaRPr lang="ru-RU" sz="4400" b="1">
              <a:solidFill>
                <a:srgbClr val="0D0D0D"/>
              </a:solidFill>
              <a:latin typeface="Calibri" pitchFamily="34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815975" y="5140325"/>
            <a:ext cx="110648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5. 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Які розділові знаки ставляться в реченнях з прямою мовою, якщо пряма мова стоїть перед словами автора?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814388" y="4051300"/>
            <a:ext cx="1142206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4. 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Які розділові знаки ставлять в реченнях з прямою мовою, якщо перед прямою мовою стоять слова автора?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812800" y="2624138"/>
            <a:ext cx="10958513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3. 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Яка інтонація властива реченням з прямою мовою? З якою інтонацією вимовляється пряма мова? З якою – слова автора?</a:t>
            </a: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814388" y="2022475"/>
            <a:ext cx="871061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2. 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Яку будову мають речення з прямою мовою?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  <p:bldP spid="31747" grpId="0"/>
      <p:bldP spid="31748" grpId="0"/>
      <p:bldP spid="31749" grpId="0"/>
      <p:bldP spid="31750" grpId="0"/>
      <p:bldP spid="317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442913" y="676275"/>
            <a:ext cx="11350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Метод «Незакінчене речення»</a:t>
            </a:r>
            <a:endParaRPr lang="en-US" sz="4400" b="1">
              <a:effectLst>
                <a:outerShdw blurRad="38100" dist="38100" dir="2700000" algn="tl">
                  <a:srgbClr val="FFFFFF"/>
                </a:outerShdw>
              </a:effectLst>
              <a:latin typeface="Tw Cen MT" pitchFamily="34" charset="0"/>
            </a:endParaRPr>
          </a:p>
          <a:p>
            <a:pPr algn="ctr">
              <a:defRPr/>
            </a:pP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(компетентність</a:t>
            </a:r>
            <a:r>
              <a:rPr lang="en-US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 </a:t>
            </a:r>
            <a:r>
              <a:rPr lang="ru-RU" sz="3600" b="1">
                <a:effectLst>
                  <a:outerShdw blurRad="38100" dist="38100" dir="2700000" algn="tl">
                    <a:srgbClr val="FFFFFF"/>
                  </a:outerShdw>
                </a:effectLst>
                <a:latin typeface="Tw Cen MT" pitchFamily="34" charset="0"/>
              </a:rPr>
              <a:t>саморозвитку й самоосвіти)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2751138" y="5113338"/>
            <a:ext cx="7196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Symbol" pitchFamily="18" charset="2"/>
              <a:buNone/>
            </a:pPr>
            <a:r>
              <a:rPr lang="ru-RU" sz="3600" b="1">
                <a:solidFill>
                  <a:srgbClr val="0000FF"/>
                </a:solidFill>
              </a:rPr>
              <a:t>Я не вмів (-ла), а тепер умію …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1281113" y="3806825"/>
            <a:ext cx="967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0000FF"/>
                </a:solidFill>
              </a:rPr>
              <a:t>Найбільші труднощі відчувалися, коли …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608513" y="2544763"/>
            <a:ext cx="32464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 </a:t>
            </a:r>
            <a:r>
              <a:rPr lang="ru-RU" sz="3600" b="1">
                <a:solidFill>
                  <a:srgbClr val="0000FF"/>
                </a:solidFill>
              </a:rPr>
              <a:t>Я розумію …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772" grpId="0"/>
      <p:bldP spid="32773" grpId="0"/>
      <p:bldP spid="3277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a-peace_dove-14851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84988"/>
          </a:xfrm>
          <a:prstGeom prst="rect">
            <a:avLst/>
          </a:prstGeom>
          <a:noFill/>
        </p:spPr>
      </p:pic>
      <p:sp>
        <p:nvSpPr>
          <p:cNvPr id="51205" name="Rectangle 5"/>
          <p:cNvSpPr>
            <a:spLocks noGrp="1"/>
          </p:cNvSpPr>
          <p:nvPr>
            <p:ph type="title" idx="4294967295"/>
          </p:nvPr>
        </p:nvSpPr>
        <p:spPr bwMode="auto">
          <a:xfrm>
            <a:off x="5116513" y="501650"/>
            <a:ext cx="6869112" cy="4310063"/>
          </a:xfrm>
          <a:noFill/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just"/>
            <a:r>
              <a:rPr lang="ru-RU" sz="4400" b="1" i="1" cap="none" dirty="0" smtClean="0">
                <a:solidFill>
                  <a:srgbClr val="D60093"/>
                </a:solidFill>
                <a:latin typeface="Arial" charset="0"/>
              </a:rPr>
              <a:t>     </a:t>
            </a:r>
            <a:r>
              <a:rPr lang="ru-RU" sz="4400" b="1" i="1" cap="none" dirty="0" err="1" smtClean="0">
                <a:solidFill>
                  <a:srgbClr val="D60093"/>
                </a:solidFill>
                <a:latin typeface="Arial" charset="0"/>
              </a:rPr>
              <a:t>Знання</a:t>
            </a:r>
            <a:r>
              <a:rPr lang="ru-RU" sz="4400" b="1" cap="none" dirty="0" smtClean="0">
                <a:solidFill>
                  <a:srgbClr val="D60093"/>
                </a:solidFill>
                <a:latin typeface="Arial" charset="0"/>
              </a:rPr>
              <a:t> – як </a:t>
            </a:r>
            <a:r>
              <a:rPr lang="uk-UA" sz="4400" b="1" cap="none" dirty="0" smtClean="0">
                <a:solidFill>
                  <a:srgbClr val="D60093"/>
                </a:solidFill>
                <a:latin typeface="Arial" charset="0"/>
              </a:rPr>
              <a:t>і небеса – належать усім. Жоден учитель не має право приховувати їх від будь-кого, хто про них просить.</a:t>
            </a:r>
            <a:br>
              <a:rPr lang="uk-UA" sz="4400" b="1" cap="none" dirty="0" smtClean="0">
                <a:solidFill>
                  <a:srgbClr val="D60093"/>
                </a:solidFill>
                <a:latin typeface="Arial" charset="0"/>
              </a:rPr>
            </a:br>
            <a:r>
              <a:rPr lang="uk-UA" sz="4400" b="1" cap="none" dirty="0" smtClean="0">
                <a:solidFill>
                  <a:srgbClr val="D60093"/>
                </a:solidFill>
                <a:latin typeface="Arial" charset="0"/>
              </a:rPr>
              <a:t>  </a:t>
            </a:r>
            <a:r>
              <a:rPr lang="uk-UA" sz="4400" b="1" i="1" cap="none" dirty="0" smtClean="0">
                <a:solidFill>
                  <a:srgbClr val="D60093"/>
                </a:solidFill>
                <a:latin typeface="Arial" charset="0"/>
              </a:rPr>
              <a:t>Викладання</a:t>
            </a:r>
            <a:r>
              <a:rPr lang="uk-UA" sz="4400" b="1" cap="none" dirty="0" smtClean="0">
                <a:solidFill>
                  <a:srgbClr val="D60093"/>
                </a:solidFill>
                <a:latin typeface="Arial" charset="0"/>
              </a:rPr>
              <a:t> – мистецтво віддавати.</a:t>
            </a:r>
            <a:r>
              <a:rPr lang="ru-RU" sz="4400" cap="none" dirty="0" smtClean="0">
                <a:solidFill>
                  <a:srgbClr val="D60093"/>
                </a:solidFill>
              </a:rPr>
              <a:t> </a:t>
            </a:r>
          </a:p>
        </p:txBody>
      </p:sp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5156200" y="5218113"/>
            <a:ext cx="66960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i="1" dirty="0" err="1">
                <a:solidFill>
                  <a:srgbClr val="27139D"/>
                </a:solidFill>
              </a:rPr>
              <a:t>Абрахам</a:t>
            </a:r>
            <a:r>
              <a:rPr lang="ru-RU" sz="4000" b="1" i="1" dirty="0">
                <a:solidFill>
                  <a:srgbClr val="27139D"/>
                </a:solidFill>
              </a:rPr>
              <a:t> </a:t>
            </a:r>
            <a:r>
              <a:rPr lang="ru-RU" sz="4000" b="1" i="1" dirty="0" err="1">
                <a:solidFill>
                  <a:srgbClr val="27139D"/>
                </a:solidFill>
              </a:rPr>
              <a:t>Джошуа</a:t>
            </a:r>
            <a:r>
              <a:rPr lang="ru-RU" sz="4000" b="1" i="1" dirty="0">
                <a:solidFill>
                  <a:srgbClr val="27139D"/>
                </a:solidFill>
              </a:rPr>
              <a:t> </a:t>
            </a:r>
            <a:r>
              <a:rPr lang="ru-RU" sz="4000" b="1" i="1" dirty="0" err="1">
                <a:solidFill>
                  <a:srgbClr val="27139D"/>
                </a:solidFill>
              </a:rPr>
              <a:t>Гешель</a:t>
            </a:r>
            <a:endParaRPr lang="ru-RU" sz="4000" b="1" i="1" dirty="0">
              <a:solidFill>
                <a:srgbClr val="27139D"/>
              </a:solidFill>
            </a:endParaRPr>
          </a:p>
          <a:p>
            <a:pPr algn="ctr"/>
            <a:r>
              <a:rPr lang="uk-UA" sz="3200" b="1" i="1" dirty="0" smtClean="0">
                <a:solidFill>
                  <a:srgbClr val="27139D"/>
                </a:solidFill>
              </a:rPr>
              <a:t>(</a:t>
            </a:r>
            <a:r>
              <a:rPr lang="uk-UA" sz="3200" b="1" i="1" dirty="0">
                <a:solidFill>
                  <a:srgbClr val="27139D"/>
                </a:solidFill>
              </a:rPr>
              <a:t>є</a:t>
            </a:r>
            <a:r>
              <a:rPr lang="uk-UA" sz="3200" b="1" i="1" dirty="0" smtClean="0">
                <a:solidFill>
                  <a:srgbClr val="27139D"/>
                </a:solidFill>
              </a:rPr>
              <a:t>врейський </a:t>
            </a:r>
            <a:r>
              <a:rPr lang="uk-UA" sz="3200" b="1" i="1" dirty="0">
                <a:solidFill>
                  <a:srgbClr val="27139D"/>
                </a:solidFill>
              </a:rPr>
              <a:t>філософ)</a:t>
            </a:r>
            <a:endParaRPr lang="ru-RU" sz="3200" b="1" i="1" dirty="0">
              <a:solidFill>
                <a:srgbClr val="27139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204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WordArt 7"/>
          <p:cNvSpPr>
            <a:spLocks noChangeArrowheads="1" noChangeShapeType="1" noTextEdit="1"/>
          </p:cNvSpPr>
          <p:nvPr/>
        </p:nvSpPr>
        <p:spPr bwMode="auto">
          <a:xfrm>
            <a:off x="1403350" y="1282700"/>
            <a:ext cx="9263063" cy="3919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Пряма мова. </a:t>
            </a:r>
          </a:p>
          <a:p>
            <a:pPr algn="ctr"/>
            <a:r>
              <a:rPr lang="ru-RU" sz="3600" b="1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Розділові знаки при прямій мові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3">
            <a:lum bright="-60000" contrast="80000"/>
          </a:blip>
          <a:srcRect/>
          <a:stretch>
            <a:fillRect/>
          </a:stretch>
        </p:blipFill>
        <p:spPr bwMode="auto">
          <a:xfrm>
            <a:off x="1685925" y="984250"/>
            <a:ext cx="9064625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xit" presetSubtype="3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Прямоугольник 1"/>
          <p:cNvSpPr>
            <a:spLocks noChangeArrowheads="1"/>
          </p:cNvSpPr>
          <p:nvPr/>
        </p:nvSpPr>
        <p:spPr bwMode="auto">
          <a:xfrm>
            <a:off x="2624138" y="406400"/>
            <a:ext cx="8897937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alibri" pitchFamily="34" charset="0"/>
              </a:rPr>
              <a:t>ознайомити п</a:t>
            </a:r>
            <a:r>
              <a:rPr lang="en-US" sz="2400" b="1">
                <a:latin typeface="Calibri" pitchFamily="34" charset="0"/>
              </a:rPr>
              <a:t>’</a:t>
            </a:r>
            <a:r>
              <a:rPr lang="ru-RU" sz="2400" b="1">
                <a:latin typeface="Calibri" pitchFamily="34" charset="0"/>
              </a:rPr>
              <a:t>ятикласник</a:t>
            </a:r>
            <a:r>
              <a:rPr lang="uk-UA" sz="2400" b="1">
                <a:latin typeface="Calibri" pitchFamily="34" charset="0"/>
              </a:rPr>
              <a:t>ів з особливостями будови речень із прямою мовою, інтонацією в них, навчити учнів розрізняти слова автора і пряму мову в реченні з прямою мовою; формувати організаційно – контрольні вміння оцінювати роль речень із прямою мовою в тексті; розвивати пунктуаційні вміння ставити й  </a:t>
            </a:r>
            <a:r>
              <a:rPr lang="ru-RU" sz="2400" b="1">
                <a:latin typeface="Calibri" pitchFamily="34" charset="0"/>
              </a:rPr>
              <a:t>обґрунтувати </a:t>
            </a:r>
            <a:r>
              <a:rPr lang="uk-UA" sz="2400" b="1">
                <a:latin typeface="Calibri" pitchFamily="34" charset="0"/>
              </a:rPr>
              <a:t>розділові знаки при прямій мові; розвивати передмовленнєві вміння трансформувати складні речення в речення з прямою мовою, удосконалювати мовленнєво – комунікативні вміння сприймати й відтворювати текст, що містить пряму мову; розвивати творчу уяву, культуру мовлення.</a:t>
            </a:r>
            <a:endParaRPr lang="ru-RU" sz="2400" b="1">
              <a:latin typeface="Calibri" pitchFamily="34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882650" y="295275"/>
            <a:ext cx="17414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Мета: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61950" y="4826000"/>
            <a:ext cx="2290763" cy="579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Тип уроку:</a:t>
            </a:r>
          </a:p>
        </p:txBody>
      </p:sp>
      <p:sp>
        <p:nvSpPr>
          <p:cNvPr id="19460" name="Прямоугольник 5"/>
          <p:cNvSpPr>
            <a:spLocks noChangeArrowheads="1"/>
          </p:cNvSpPr>
          <p:nvPr/>
        </p:nvSpPr>
        <p:spPr bwMode="auto">
          <a:xfrm>
            <a:off x="2624138" y="4935538"/>
            <a:ext cx="8694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2400" b="1">
                <a:latin typeface="Calibri" pitchFamily="34" charset="0"/>
              </a:rPr>
              <a:t>урок засвоєння нових знань (формування мовної і мовленнєвознавчої компетенції).</a:t>
            </a:r>
            <a:endParaRPr lang="ru-RU" sz="2400" b="1">
              <a:latin typeface="Calibr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  <p:bldP spid="3" grpId="0"/>
      <p:bldP spid="4" grpId="0"/>
      <p:bldP spid="194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Прямоугольник 1"/>
          <p:cNvSpPr>
            <a:spLocks noChangeArrowheads="1"/>
          </p:cNvSpPr>
          <p:nvPr/>
        </p:nvSpPr>
        <p:spPr bwMode="auto">
          <a:xfrm>
            <a:off x="4600575" y="809625"/>
            <a:ext cx="6491288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3600" b="1" i="1">
                <a:solidFill>
                  <a:srgbClr val="0000FF"/>
                </a:solidFill>
                <a:latin typeface="Calibri" pitchFamily="34" charset="0"/>
              </a:rPr>
              <a:t>«Щоб любити – треба знати, а щоб проникнути в таку тонку й неосяжну, величну і багатогранну річ, як мова, треба її любити».</a:t>
            </a:r>
            <a:endParaRPr lang="ru-RU" sz="3600" b="1" i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6684963" y="3962400"/>
            <a:ext cx="5257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27139D"/>
                </a:solidFill>
                <a:latin typeface="Calibri" pitchFamily="34" charset="0"/>
              </a:rPr>
              <a:t>Василь</a:t>
            </a:r>
            <a:r>
              <a:rPr lang="ru-RU" sz="3600" b="1" i="1">
                <a:solidFill>
                  <a:srgbClr val="27139D"/>
                </a:solidFill>
                <a:latin typeface="Calibri" pitchFamily="34" charset="0"/>
              </a:rPr>
              <a:t> </a:t>
            </a:r>
            <a:r>
              <a:rPr lang="ru-RU" sz="4000" b="1" i="1">
                <a:solidFill>
                  <a:srgbClr val="27139D"/>
                </a:solidFill>
                <a:latin typeface="Calibri" pitchFamily="34" charset="0"/>
              </a:rPr>
              <a:t>Сухомлинський</a:t>
            </a:r>
          </a:p>
        </p:txBody>
      </p:sp>
      <p:pic>
        <p:nvPicPr>
          <p:cNvPr id="20494" name="Picture 14" descr="V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850" y="877888"/>
            <a:ext cx="3457575" cy="470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8959" y="1501848"/>
            <a:ext cx="2922126" cy="8389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Завдання:</a:t>
            </a:r>
            <a:endParaRPr lang="ru-RU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21506" name="Прямоугольник 5"/>
          <p:cNvSpPr>
            <a:spLocks noChangeArrowheads="1"/>
          </p:cNvSpPr>
          <p:nvPr/>
        </p:nvSpPr>
        <p:spPr bwMode="auto">
          <a:xfrm>
            <a:off x="3289300" y="1462088"/>
            <a:ext cx="79216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>
                <a:latin typeface="Calibri" pitchFamily="34" charset="0"/>
              </a:rPr>
              <a:t>записати речення, зробити синтаксичний розбір.</a:t>
            </a:r>
            <a:endParaRPr lang="ru-RU" sz="4000" b="1">
              <a:latin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46224" y="247981"/>
            <a:ext cx="6399877" cy="97639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Робота </a:t>
            </a:r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біля</a:t>
            </a:r>
            <a:r>
              <a:rPr lang="ru-RU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 </a:t>
            </a:r>
            <a:r>
              <a:rPr lang="ru-RU" sz="44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</a:rPr>
              <a:t>дошки</a:t>
            </a:r>
            <a:endParaRPr lang="ru-RU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</a:endParaRPr>
          </a:p>
        </p:txBody>
      </p:sp>
      <p:sp>
        <p:nvSpPr>
          <p:cNvPr id="21509" name="Rectangle 10"/>
          <p:cNvSpPr>
            <a:spLocks noChangeArrowheads="1"/>
          </p:cNvSpPr>
          <p:nvPr/>
        </p:nvSpPr>
        <p:spPr bwMode="auto">
          <a:xfrm>
            <a:off x="1044575" y="3538538"/>
            <a:ext cx="6126163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4000" b="1">
                <a:solidFill>
                  <a:srgbClr val="0000FF"/>
                </a:solidFill>
              </a:rPr>
              <a:t>Так яблуками пахне у хатинці, як пахнуть хати тільки восени.</a:t>
            </a:r>
            <a:endParaRPr lang="ru-RU" sz="4000" b="1">
              <a:solidFill>
                <a:srgbClr val="0000FF"/>
              </a:solidFill>
            </a:endParaRPr>
          </a:p>
        </p:txBody>
      </p:sp>
      <p:pic>
        <p:nvPicPr>
          <p:cNvPr id="21525" name="Picture 21" descr="300269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3888" y="2817813"/>
            <a:ext cx="4429125" cy="322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2" dur="2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2844800" y="1225550"/>
            <a:ext cx="907891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latin typeface="Calibri" pitchFamily="34" charset="0"/>
              </a:rPr>
              <a:t>послухайте речення, знайдіть висловлення, яке належить певній особі, у даному випадку Г.К.</a:t>
            </a:r>
            <a:r>
              <a:rPr lang="en-US" sz="3600" b="1">
                <a:latin typeface="Calibri" pitchFamily="34" charset="0"/>
              </a:rPr>
              <a:t> </a:t>
            </a:r>
            <a:r>
              <a:rPr lang="ru-RU" sz="3600" b="1">
                <a:latin typeface="Calibri" pitchFamily="34" charset="0"/>
              </a:rPr>
              <a:t>Андерсу.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30811" y="223193"/>
            <a:ext cx="4901406" cy="100823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Колективна</a:t>
            </a:r>
            <a:r>
              <a:rPr lang="ru-RU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+mn-lt"/>
              </a:rPr>
              <a:t> робота</a:t>
            </a: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209550" y="1239838"/>
            <a:ext cx="3092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Завдання</a:t>
            </a:r>
            <a:r>
              <a:rPr lang="ru-RU" sz="32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" pitchFamily="34" charset="0"/>
              </a:rPr>
              <a:t>:</a:t>
            </a: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 rot="10800000" flipV="1">
            <a:off x="619125" y="3495675"/>
            <a:ext cx="11241088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0000FF"/>
                </a:solidFill>
              </a:rPr>
              <a:t>«Щоб жити, потрібні сонце, воля, і маленька квітка», – говорив великий казкар Г.К.</a:t>
            </a:r>
            <a:r>
              <a:rPr lang="en-US" sz="4000" b="1">
                <a:solidFill>
                  <a:srgbClr val="0000FF"/>
                </a:solidFill>
              </a:rPr>
              <a:t> </a:t>
            </a:r>
            <a:r>
              <a:rPr lang="ru-RU" sz="4000" b="1">
                <a:solidFill>
                  <a:srgbClr val="0000FF"/>
                </a:solidFill>
              </a:rPr>
              <a:t>Андерсен.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  <p:bldP spid="4" grpId="0"/>
      <p:bldP spid="225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1150938" y="1031875"/>
            <a:ext cx="1004728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       Прямою мовою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– називається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точно передане висловлювання певної особи. Пряма мова супроводжується словами автора, з яких відомо, кому належить пряма мова, за яких обставин і як вона була висловлена.</a:t>
            </a:r>
            <a:endParaRPr lang="ru-RU" sz="3600" b="1">
              <a:solidFill>
                <a:srgbClr val="0000FF"/>
              </a:solidFill>
              <a:latin typeface="Tw Cen MT" pitchFamily="34" charset="0"/>
            </a:endParaRPr>
          </a:p>
        </p:txBody>
      </p:sp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1112838" y="3856038"/>
            <a:ext cx="100472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latin typeface="Calibri" pitchFamily="34" charset="0"/>
              </a:rPr>
              <a:t> </a:t>
            </a:r>
            <a:r>
              <a:rPr lang="uk-UA" sz="3600" b="1">
                <a:latin typeface="Calibri" pitchFamily="34" charset="0"/>
              </a:rPr>
              <a:t>      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Пряму мову</a:t>
            </a:r>
            <a:r>
              <a:rPr lang="ru-RU" sz="3600" b="1">
                <a:latin typeface="Calibri" pitchFamily="34" charset="0"/>
              </a:rPr>
              <a:t>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записуємо з великої літери й беремо з двох боків у лапки. У кінці прямої мови перед лапками ставимо знак оклику або знак питання, крапку чи кому ставимо після лапок.</a:t>
            </a:r>
            <a:endParaRPr lang="ru-RU" sz="3600" b="1">
              <a:solidFill>
                <a:srgbClr val="0000FF"/>
              </a:solidFill>
              <a:latin typeface="Tw Cen MT" pitchFamily="34" charset="0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581150" y="188913"/>
            <a:ext cx="8915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b="1" i="1" dirty="0" err="1">
                <a:latin typeface="Calibri" pitchFamily="34" charset="0"/>
              </a:rPr>
              <a:t>Теоретичний</a:t>
            </a:r>
            <a:r>
              <a:rPr lang="ru-RU" sz="5400" b="1" i="1" dirty="0">
                <a:latin typeface="Calibri" pitchFamily="34" charset="0"/>
              </a:rPr>
              <a:t> практикум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  <p:bldP spid="23554" grpId="0"/>
      <p:bldP spid="235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031875" y="176213"/>
            <a:ext cx="10363200" cy="917575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400" b="1" i="1" cap="none" dirty="0" smtClean="0">
                <a:latin typeface="Calibri" pitchFamily="34" charset="0"/>
              </a:rPr>
              <a:t>Робота </a:t>
            </a:r>
            <a:r>
              <a:rPr lang="ru-RU" sz="4400" b="1" i="1" cap="none" dirty="0" err="1" smtClean="0">
                <a:latin typeface="Calibri" pitchFamily="34" charset="0"/>
              </a:rPr>
              <a:t>з</a:t>
            </a:r>
            <a:r>
              <a:rPr lang="ru-RU" sz="4400" b="1" i="1" cap="none" dirty="0" smtClean="0">
                <a:latin typeface="Calibri" pitchFamily="34" charset="0"/>
              </a:rPr>
              <a:t> </a:t>
            </a:r>
            <a:r>
              <a:rPr lang="ru-RU" sz="4400" b="1" i="1" cap="none" dirty="0" err="1" smtClean="0">
                <a:latin typeface="Calibri" pitchFamily="34" charset="0"/>
              </a:rPr>
              <a:t>п</a:t>
            </a:r>
            <a:r>
              <a:rPr lang="uk-UA" sz="4400" b="1" i="1" cap="none" dirty="0" smtClean="0">
                <a:latin typeface="Calibri" pitchFamily="34" charset="0"/>
              </a:rPr>
              <a:t>і</a:t>
            </a:r>
            <a:r>
              <a:rPr lang="ru-RU" sz="4400" b="1" i="1" cap="none" dirty="0" err="1" smtClean="0">
                <a:latin typeface="Calibri" pitchFamily="34" charset="0"/>
              </a:rPr>
              <a:t>дручником</a:t>
            </a:r>
            <a:endParaRPr lang="ru-RU" sz="4400" b="1" i="1" cap="none" dirty="0" smtClean="0">
              <a:latin typeface="Calibri" pitchFamily="34" charset="0"/>
            </a:endParaRP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922338" y="981075"/>
            <a:ext cx="105886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Завдання</a:t>
            </a:r>
            <a:r>
              <a:rPr lang="ru-RU" sz="3600" b="1">
                <a:solidFill>
                  <a:srgbClr val="FF0000"/>
                </a:solidFill>
                <a:latin typeface="Calibri" pitchFamily="34" charset="0"/>
              </a:rPr>
              <a:t>: </a:t>
            </a:r>
            <a:r>
              <a:rPr lang="ru-RU" sz="3600" b="1">
                <a:solidFill>
                  <a:srgbClr val="0D0D0D"/>
                </a:solidFill>
                <a:latin typeface="Calibri" pitchFamily="34" charset="0"/>
              </a:rPr>
              <a:t>перебудуйте речення з прямою мовою на речення з непрямою мовою. Поясніть вживання в них розділових знаків. (Вправа 170 с.78)</a:t>
            </a:r>
          </a:p>
        </p:txBody>
      </p:sp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411163" y="3016250"/>
            <a:ext cx="11085512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1. «</a:t>
            </a:r>
            <a:r>
              <a:rPr lang="uk-UA" sz="3200" b="1">
                <a:solidFill>
                  <a:srgbClr val="0000FF"/>
                </a:solidFill>
                <a:latin typeface="Calibri" pitchFamily="34" charset="0"/>
              </a:rPr>
              <a:t>Чого ж ти свого добра не рятуєш?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»</a:t>
            </a:r>
            <a:r>
              <a:rPr lang="uk-UA" sz="3200" b="1">
                <a:solidFill>
                  <a:srgbClr val="0000FF"/>
                </a:solidFill>
                <a:latin typeface="Calibri" pitchFamily="34" charset="0"/>
              </a:rPr>
              <a:t> </a:t>
            </a:r>
            <a:r>
              <a:rPr lang="ru-RU" sz="3200" b="1">
                <a:solidFill>
                  <a:srgbClr val="0000FF"/>
                </a:solidFill>
                <a:latin typeface="Calibri" pitchFamily="34" charset="0"/>
              </a:rPr>
              <a:t>– питають його люди.</a:t>
            </a:r>
            <a:endParaRPr lang="en-US" sz="3200" b="1">
              <a:solidFill>
                <a:srgbClr val="0000FF"/>
              </a:solidFill>
              <a:latin typeface="Calibri" pitchFamily="34" charset="0"/>
            </a:endParaRPr>
          </a:p>
          <a:p>
            <a:r>
              <a:rPr lang="uk-UA" sz="3200" b="1">
                <a:solidFill>
                  <a:srgbClr val="0000FF"/>
                </a:solidFill>
                <a:latin typeface="Calibri" pitchFamily="34" charset="0"/>
              </a:rPr>
              <a:t>2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. «</a:t>
            </a:r>
            <a:r>
              <a:rPr lang="uk-UA" sz="3200" b="1">
                <a:solidFill>
                  <a:srgbClr val="0000FF"/>
                </a:solidFill>
                <a:latin typeface="Calibri" pitchFamily="34" charset="0"/>
              </a:rPr>
              <a:t>А він і каже: 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«</a:t>
            </a:r>
            <a:r>
              <a:rPr lang="uk-UA" sz="3200" b="1">
                <a:solidFill>
                  <a:srgbClr val="0000FF"/>
                </a:solidFill>
                <a:latin typeface="Calibri" pitchFamily="34" charset="0"/>
              </a:rPr>
              <a:t>Усе моє несу зо мною, бо розум і все те, що я знаю, у мене в голові</a:t>
            </a:r>
            <a:r>
              <a:rPr lang="en-US" sz="3200" b="1">
                <a:solidFill>
                  <a:srgbClr val="0000FF"/>
                </a:solidFill>
                <a:latin typeface="Calibri" pitchFamily="34" charset="0"/>
              </a:rPr>
              <a:t>»</a:t>
            </a:r>
            <a:r>
              <a:rPr lang="uk-UA" sz="3200" b="1">
                <a:solidFill>
                  <a:srgbClr val="0000FF"/>
                </a:solidFill>
                <a:latin typeface="Calibri" pitchFamily="34" charset="0"/>
              </a:rPr>
              <a:t>.</a:t>
            </a:r>
            <a:endParaRPr lang="ru-RU" sz="32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858838" y="4897438"/>
            <a:ext cx="103520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Висновок</a:t>
            </a:r>
            <a:r>
              <a:rPr lang="ru-RU" sz="4000" b="1">
                <a:solidFill>
                  <a:srgbClr val="FF0000"/>
                </a:solidFill>
                <a:latin typeface="Calibri" pitchFamily="34" charset="0"/>
              </a:rPr>
              <a:t>: </a:t>
            </a:r>
            <a:r>
              <a:rPr lang="ru-RU" sz="4000" b="1">
                <a:solidFill>
                  <a:srgbClr val="0D0D0D"/>
                </a:solidFill>
                <a:latin typeface="Calibri" pitchFamily="34" charset="0"/>
              </a:rPr>
              <a:t>«Розум – скарб людини».</a:t>
            </a:r>
          </a:p>
        </p:txBody>
      </p:sp>
      <p:sp>
        <p:nvSpPr>
          <p:cNvPr id="20482" name="Прямоугольник 3"/>
          <p:cNvSpPr>
            <a:spLocks noChangeArrowheads="1"/>
          </p:cNvSpPr>
          <p:nvPr/>
        </p:nvSpPr>
        <p:spPr bwMode="auto">
          <a:xfrm>
            <a:off x="7805738" y="5510213"/>
            <a:ext cx="36941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27139D"/>
                </a:solidFill>
                <a:latin typeface="Calibri" pitchFamily="34" charset="0"/>
              </a:rPr>
              <a:t>(Народне </a:t>
            </a:r>
            <a:r>
              <a:rPr lang="uk-UA" sz="3200" b="1" i="1">
                <a:solidFill>
                  <a:srgbClr val="27139D"/>
                </a:solidFill>
                <a:latin typeface="Calibri" pitchFamily="34" charset="0"/>
              </a:rPr>
              <a:t>прислів'я</a:t>
            </a:r>
            <a:r>
              <a:rPr lang="ru-RU" sz="3200" b="1" i="1">
                <a:solidFill>
                  <a:srgbClr val="27139D"/>
                </a:solidFill>
                <a:latin typeface="Calibri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1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7652" grpId="0"/>
      <p:bldP spid="26625" grpId="0"/>
      <p:bldP spid="2" grpId="0"/>
      <p:bldP spid="2048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336550" y="3043238"/>
            <a:ext cx="115506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1.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А :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 «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П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».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Недаремно каже прислів’я :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«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Мала крапля лупає скелю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».</a:t>
            </a:r>
          </a:p>
          <a:p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2.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А :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«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П?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» 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Я запитав :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«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Батьку, що таке людська байдужість?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»</a:t>
            </a:r>
          </a:p>
          <a:p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3.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А :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«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П!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» 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Тарас заплескав у долоні : 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« </a:t>
            </a:r>
            <a:r>
              <a:rPr lang="ru-RU" sz="3600" b="1">
                <a:solidFill>
                  <a:srgbClr val="0000FF"/>
                </a:solidFill>
                <a:latin typeface="Calibri" pitchFamily="34" charset="0"/>
              </a:rPr>
              <a:t>А он наша хата!</a:t>
            </a:r>
            <a:r>
              <a:rPr lang="en-US" sz="3600" b="1">
                <a:solidFill>
                  <a:srgbClr val="0000FF"/>
                </a:solidFill>
                <a:latin typeface="Calibri" pitchFamily="34" charset="0"/>
              </a:rPr>
              <a:t>»</a:t>
            </a:r>
            <a:endParaRPr lang="ru-RU" sz="3600" b="1">
              <a:solidFill>
                <a:srgbClr val="0000FF"/>
              </a:solidFill>
              <a:latin typeface="Tw Cen MT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8963" y="468313"/>
            <a:ext cx="8545512" cy="210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>
                <a:latin typeface="Calibri" pitchFamily="34" charset="0"/>
              </a:rPr>
              <a:t>Якщо слова автора стоять перед прямою мовою, то після них </a:t>
            </a:r>
            <a:r>
              <a:rPr lang="ru-RU" sz="4400" b="1">
                <a:solidFill>
                  <a:srgbClr val="FF0000"/>
                </a:solidFill>
                <a:latin typeface="Calibri" pitchFamily="34" charset="0"/>
              </a:rPr>
              <a:t>ставимо двокрапку</a:t>
            </a:r>
            <a:r>
              <a:rPr lang="ru-RU" sz="4400" b="1">
                <a:latin typeface="Calibri" pitchFamily="34" charset="0"/>
              </a:rPr>
              <a:t>.</a:t>
            </a:r>
            <a:endParaRPr lang="ru-RU" sz="4400" b="1">
              <a:effectLst>
                <a:outerShdw blurRad="38100" dist="38100" dir="2700000" algn="tl">
                  <a:srgbClr val="FFFFFF"/>
                </a:outerShdw>
              </a:effectLst>
              <a:latin typeface="Tw Cen MT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3" grpId="0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Капля 1">
        <a:dk1>
          <a:srgbClr val="000000"/>
        </a:dk1>
        <a:lt1>
          <a:srgbClr val="FFFFFF"/>
        </a:lt1>
        <a:dk2>
          <a:srgbClr val="27537E"/>
        </a:dk2>
        <a:lt2>
          <a:srgbClr val="AABED7"/>
        </a:lt2>
        <a:accent1>
          <a:srgbClr val="E34B7A"/>
        </a:accent1>
        <a:accent2>
          <a:srgbClr val="AC339A"/>
        </a:accent2>
        <a:accent3>
          <a:srgbClr val="FFFFFF"/>
        </a:accent3>
        <a:accent4>
          <a:srgbClr val="000000"/>
        </a:accent4>
        <a:accent5>
          <a:srgbClr val="EFB1BE"/>
        </a:accent5>
        <a:accent6>
          <a:srgbClr val="9B2D8B"/>
        </a:accent6>
        <a:hlink>
          <a:srgbClr val="ED87A6"/>
        </a:hlink>
        <a:folHlink>
          <a:srgbClr val="C99E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ля 2">
        <a:dk1>
          <a:srgbClr val="000000"/>
        </a:dk1>
        <a:lt1>
          <a:srgbClr val="FFFFFF"/>
        </a:lt1>
        <a:dk2>
          <a:srgbClr val="27537E"/>
        </a:dk2>
        <a:lt2>
          <a:srgbClr val="95AAED"/>
        </a:lt2>
        <a:accent1>
          <a:srgbClr val="E34B7A"/>
        </a:accent1>
        <a:accent2>
          <a:srgbClr val="AC339A"/>
        </a:accent2>
        <a:accent3>
          <a:srgbClr val="FFFFFF"/>
        </a:accent3>
        <a:accent4>
          <a:srgbClr val="000000"/>
        </a:accent4>
        <a:accent5>
          <a:srgbClr val="EFB1BE"/>
        </a:accent5>
        <a:accent6>
          <a:srgbClr val="9B2D8B"/>
        </a:accent6>
        <a:hlink>
          <a:srgbClr val="ED87A6"/>
        </a:hlink>
        <a:folHlink>
          <a:srgbClr val="C99E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Droplet" id="{8984A317-299A-4E50-B45D-BFC9EDE2337A}" vid="{C71B277C-C29A-4BA0-A7BA-43502DF21AB3}"/>
    </a:ext>
  </a:extLst>
</a:theme>
</file>

<file path=ppt/theme/themeOverride1.xml><?xml version="1.0" encoding="utf-8"?>
<a:themeOverride xmlns:a="http://schemas.openxmlformats.org/drawingml/2006/main">
  <a:clrScheme name="Капля 2">
    <a:dk1>
      <a:srgbClr val="000000"/>
    </a:dk1>
    <a:lt1>
      <a:srgbClr val="FFFFFF"/>
    </a:lt1>
    <a:dk2>
      <a:srgbClr val="27537E"/>
    </a:dk2>
    <a:lt2>
      <a:srgbClr val="95AAED"/>
    </a:lt2>
    <a:accent1>
      <a:srgbClr val="E34B7A"/>
    </a:accent1>
    <a:accent2>
      <a:srgbClr val="AC339A"/>
    </a:accent2>
    <a:accent3>
      <a:srgbClr val="FFFFFF"/>
    </a:accent3>
    <a:accent4>
      <a:srgbClr val="000000"/>
    </a:accent4>
    <a:accent5>
      <a:srgbClr val="EFB1BE"/>
    </a:accent5>
    <a:accent6>
      <a:srgbClr val="9B2D8B"/>
    </a:accent6>
    <a:hlink>
      <a:srgbClr val="ED87A6"/>
    </a:hlink>
    <a:folHlink>
      <a:srgbClr val="C99EAC"/>
    </a:folHlink>
  </a:clrScheme>
</a:themeOverride>
</file>

<file path=ppt/theme/themeOverride2.xml><?xml version="1.0" encoding="utf-8"?>
<a:themeOverride xmlns:a="http://schemas.openxmlformats.org/drawingml/2006/main">
  <a:clrScheme name="Капля 2">
    <a:dk1>
      <a:srgbClr val="000000"/>
    </a:dk1>
    <a:lt1>
      <a:srgbClr val="FFFFFF"/>
    </a:lt1>
    <a:dk2>
      <a:srgbClr val="27537E"/>
    </a:dk2>
    <a:lt2>
      <a:srgbClr val="95AAED"/>
    </a:lt2>
    <a:accent1>
      <a:srgbClr val="E34B7A"/>
    </a:accent1>
    <a:accent2>
      <a:srgbClr val="AC339A"/>
    </a:accent2>
    <a:accent3>
      <a:srgbClr val="FFFFFF"/>
    </a:accent3>
    <a:accent4>
      <a:srgbClr val="000000"/>
    </a:accent4>
    <a:accent5>
      <a:srgbClr val="EFB1BE"/>
    </a:accent5>
    <a:accent6>
      <a:srgbClr val="9B2D8B"/>
    </a:accent6>
    <a:hlink>
      <a:srgbClr val="ED87A6"/>
    </a:hlink>
    <a:folHlink>
      <a:srgbClr val="C99EA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543</TotalTime>
  <Words>992</Words>
  <Application>Microsoft Office PowerPoint</Application>
  <PresentationFormat>Произвольный</PresentationFormat>
  <Paragraphs>76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Робота з підручником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     Знання – як і небеса – належать усім. Жоден учитель не має право приховувати їх від будь-кого, хто про них просить.   Викладання – мистецтво віддавати. 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34</cp:revision>
  <dcterms:created xsi:type="dcterms:W3CDTF">2015-12-06T09:25:15Z</dcterms:created>
  <dcterms:modified xsi:type="dcterms:W3CDTF">2019-02-21T18:51:39Z</dcterms:modified>
</cp:coreProperties>
</file>