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72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0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6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4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3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4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5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0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4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00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4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16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3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98647" y="865370"/>
            <a:ext cx="391632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Йорданештська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ЗОШ І-ІІІ ступенів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7296" y="1415501"/>
            <a:ext cx="10299030" cy="516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 О З Р О Б К А   У Р О К У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української </a:t>
            </a:r>
            <a:r>
              <a:rPr lang="uk-UA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літератури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Володимир </a:t>
            </a:r>
            <a:r>
              <a:rPr lang="uk-UA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Рутківський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uk-UA" sz="16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Коротко про життя і творчість</a:t>
            </a:r>
          </a:p>
          <a:p>
            <a:pPr algn="ctr"/>
            <a:r>
              <a:rPr lang="uk-UA" sz="16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«Джури козака Швайки»</a:t>
            </a:r>
            <a:endParaRPr lang="ru-RU" sz="16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 клас)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uk-UA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Меглей</a:t>
            </a:r>
            <a:r>
              <a:rPr lang="uk-UA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Віоріка</a:t>
            </a:r>
            <a:r>
              <a:rPr lang="uk-UA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Василівна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Вчитель української мови та літератури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uk-U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Йорданештської</a:t>
            </a: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ЗОШ І-</a:t>
            </a:r>
            <a:r>
              <a:rPr lang="uk-U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ІІІст</a:t>
            </a: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Глибоцького </a:t>
            </a:r>
            <a:r>
              <a:rPr lang="uk-UA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району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2017р</a:t>
            </a: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Маряна\Desktop\день вчителя\teno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5124" y="0"/>
            <a:ext cx="1666876" cy="1666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159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²Ð¾Ð»Ð¾Ð´Ð¸Ð¼Ð¸Ñ ÑÑÑÐºÑÐ²ÑÑ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9" y="0"/>
            <a:ext cx="10566400" cy="688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4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843" y="1"/>
            <a:ext cx="6130978" cy="6670622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Тема:</a:t>
            </a:r>
            <a:r>
              <a:rPr lang="uk-UA" sz="3600" b="1" dirty="0"/>
              <a:t> «Джури козака Швайки» – зображення пригод дванадцятирічних хлопчиків Санька та Грицика у супроводі сміливого </a:t>
            </a:r>
            <a:r>
              <a:rPr lang="uk-UA" sz="3600" b="1" dirty="0" err="1"/>
              <a:t>вивідника</a:t>
            </a:r>
            <a:r>
              <a:rPr lang="uk-UA" sz="3600" b="1" dirty="0"/>
              <a:t> Швайки у складний період протистояння українців </a:t>
            </a:r>
            <a:r>
              <a:rPr lang="uk-UA" sz="3600" b="1" dirty="0" err="1"/>
              <a:t>турецько</a:t>
            </a:r>
            <a:r>
              <a:rPr lang="uk-UA" sz="3600" b="1" dirty="0"/>
              <a:t>-татарським набігам і сваволі польсько-литовських магнатів та зародження </a:t>
            </a:r>
            <a:r>
              <a:rPr lang="uk-UA" sz="3600" b="1" dirty="0" smtClean="0"/>
              <a:t>козацтва. </a:t>
            </a:r>
            <a:br>
              <a:rPr lang="uk-UA" sz="3600" b="1" dirty="0" smtClean="0"/>
            </a:br>
            <a:r>
              <a:rPr lang="uk-UA" sz="3600" b="1" dirty="0" smtClean="0">
                <a:solidFill>
                  <a:srgbClr val="FF0000"/>
                </a:solidFill>
              </a:rPr>
              <a:t>Ідея:</a:t>
            </a:r>
            <a:r>
              <a:rPr lang="uk-UA" sz="3600" b="1" dirty="0" smtClean="0"/>
              <a:t> </a:t>
            </a:r>
            <a:r>
              <a:rPr lang="uk-UA" sz="3600" b="1" dirty="0"/>
              <a:t>«Джури козака Швайки» – Уславлення дружби, вірності рідній землі, потреби захисту її кордонів, </a:t>
            </a:r>
            <a:r>
              <a:rPr lang="uk-UA" sz="3600" b="1" dirty="0" smtClean="0"/>
              <a:t>засудження зради</a:t>
            </a:r>
            <a:endParaRPr lang="en-US" b="1" dirty="0"/>
          </a:p>
        </p:txBody>
      </p:sp>
      <p:pic>
        <p:nvPicPr>
          <p:cNvPr id="7170" name="Picture 2" descr="ÐÐ°ÑÑÐ¸Ð½ÐºÐ¸ Ð¿Ð¾ Ð·Ð°Ð¿ÑÐ¾ÑÑ Ð´Ð¶ÑÑÐ¸ ÐºÐ¾Ð·Ð°ÐºÐ° ÑÐ²Ð°Ð¹ÐºÐ¸ Ð°Ð½Ð°Ð»ÑÐ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821" y="96021"/>
            <a:ext cx="5622753" cy="6534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2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811843"/>
            <a:ext cx="11992130" cy="2046156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“Джури козака Швайки</a:t>
            </a:r>
            <a:r>
              <a:rPr lang="uk-UA" sz="3200" b="1" dirty="0" smtClean="0">
                <a:solidFill>
                  <a:srgbClr val="FF0000"/>
                </a:solidFill>
              </a:rPr>
              <a:t>”,</a:t>
            </a:r>
            <a:r>
              <a:rPr lang="uk-UA" sz="3200" b="1" dirty="0">
                <a:solidFill>
                  <a:srgbClr val="FF0000"/>
                </a:solidFill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</a:rPr>
              <a:t>головні герої: </a:t>
            </a:r>
            <a:br>
              <a:rPr lang="uk-UA" sz="3200" b="1" dirty="0" smtClean="0">
                <a:solidFill>
                  <a:srgbClr val="FF0000"/>
                </a:solidFill>
              </a:rPr>
            </a:br>
            <a:r>
              <a:rPr lang="uk-UA" sz="3200" b="1" dirty="0" smtClean="0"/>
              <a:t>Пилип Швайка, Санько і Грицик, Мокрина, Василь </a:t>
            </a:r>
            <a:r>
              <a:rPr lang="uk-UA" sz="3200" b="1" dirty="0" err="1" smtClean="0"/>
              <a:t>Байлемів</a:t>
            </a:r>
            <a:r>
              <a:rPr lang="uk-UA" sz="3200" b="1" dirty="0" smtClean="0"/>
              <a:t>, </a:t>
            </a:r>
            <a:r>
              <a:rPr lang="uk-UA" sz="3200" b="1" dirty="0" err="1" smtClean="0"/>
              <a:t>Мацик</a:t>
            </a:r>
            <a:r>
              <a:rPr lang="uk-UA" sz="3200" b="1" dirty="0" smtClean="0"/>
              <a:t>, Левко </a:t>
            </a:r>
            <a:r>
              <a:rPr lang="uk-UA" sz="3200" b="1" dirty="0" err="1" smtClean="0"/>
              <a:t>Заярний</a:t>
            </a:r>
            <a:r>
              <a:rPr lang="uk-UA" sz="3200" b="1" dirty="0" smtClean="0"/>
              <a:t>, </a:t>
            </a:r>
            <a:r>
              <a:rPr lang="uk-UA" sz="3200" b="1" dirty="0" err="1" smtClean="0"/>
              <a:t>Тиміш</a:t>
            </a:r>
            <a:r>
              <a:rPr lang="uk-UA" sz="3200" b="1" dirty="0" smtClean="0"/>
              <a:t> Перепічка, </a:t>
            </a:r>
            <a:r>
              <a:rPr lang="uk-UA" sz="3200" b="1" dirty="0"/>
              <a:t>Штефан </a:t>
            </a:r>
            <a:r>
              <a:rPr lang="uk-UA" sz="3200" b="1" dirty="0" err="1" smtClean="0"/>
              <a:t>Вирвизуб</a:t>
            </a:r>
            <a:r>
              <a:rPr lang="uk-UA" sz="3200" b="1" dirty="0" smtClean="0"/>
              <a:t>, </a:t>
            </a:r>
            <a:r>
              <a:rPr lang="uk-UA" sz="3200" b="1" dirty="0"/>
              <a:t>Демко Дурна </a:t>
            </a:r>
            <a:r>
              <a:rPr lang="uk-UA" sz="3200" b="1" dirty="0" smtClean="0"/>
              <a:t>Сила, дід Кібчик; пан </a:t>
            </a:r>
            <a:r>
              <a:rPr lang="uk-UA" sz="3200" b="1" dirty="0" err="1" smtClean="0"/>
              <a:t>Кобильський</a:t>
            </a:r>
            <a:r>
              <a:rPr lang="uk-UA" sz="3200" b="1" dirty="0" smtClean="0"/>
              <a:t>, </a:t>
            </a:r>
            <a:r>
              <a:rPr lang="uk-UA" sz="3200" b="1" dirty="0" err="1" smtClean="0"/>
              <a:t>Тишкевич</a:t>
            </a:r>
            <a:r>
              <a:rPr lang="uk-UA" sz="3200" b="1" dirty="0" smtClean="0"/>
              <a:t>, Іслам-Бек</a:t>
            </a:r>
            <a:endParaRPr lang="en-US" sz="3200" b="1" dirty="0"/>
          </a:p>
        </p:txBody>
      </p:sp>
      <p:pic>
        <p:nvPicPr>
          <p:cNvPr id="8194" name="Picture 2" descr="ÐÐ°ÑÑÐ¸Ð½ÐºÐ¸ Ð¿Ð¾ Ð·Ð°Ð¿ÑÐ¾ÑÑ Ð´Ð¶ÑÑÐ¸ ÐºÐ¾Ð·Ð°ÐºÐ° ÑÐ²Ð°Ð¹ÐºÐ¸ Ð°Ð½Ð°Ð»ÑÐ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70" y="0"/>
            <a:ext cx="6956577" cy="5003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7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6880484" cy="6685613"/>
          </a:xfrm>
        </p:spPr>
        <p:txBody>
          <a:bodyPr>
            <a:normAutofit/>
          </a:bodyPr>
          <a:lstStyle/>
          <a:p>
            <a:r>
              <a:rPr lang="uk-UA" sz="3200" b="1" dirty="0"/>
              <a:t>Серед козаків були таємничі во­їни, яких називали</a:t>
            </a:r>
            <a:r>
              <a:rPr lang="uk-UA" sz="3200" b="1" dirty="0">
                <a:solidFill>
                  <a:srgbClr val="FF0000"/>
                </a:solidFill>
              </a:rPr>
              <a:t> характерниками</a:t>
            </a:r>
            <a:r>
              <a:rPr lang="uk-UA" sz="3200" b="1" dirty="0"/>
              <a:t>. Це козаки, які володіли надзвичайними, непоясненними </a:t>
            </a:r>
            <a:r>
              <a:rPr lang="uk-UA" sz="3200" b="1" dirty="0" smtClean="0"/>
              <a:t>здібностями.</a:t>
            </a:r>
            <a:r>
              <a:rPr lang="uk-UA" sz="3200" b="1" dirty="0"/>
              <a:t> </a:t>
            </a:r>
            <a:r>
              <a:rPr lang="uk-UA" sz="3200" b="1" dirty="0" smtClean="0"/>
              <a:t>Деякі </a:t>
            </a:r>
            <a:r>
              <a:rPr lang="uk-UA" sz="3200" b="1" dirty="0"/>
              <a:t>з них уміли перевтілюватися у звірів, проходити крізь сті­ни, чути і бачити на великій відстані. Характерників також називали </a:t>
            </a:r>
            <a:r>
              <a:rPr lang="uk-UA" sz="3200" b="1" dirty="0" err="1"/>
              <a:t>галдовни­ками</a:t>
            </a:r>
            <a:r>
              <a:rPr lang="uk-UA" sz="3200" b="1" dirty="0"/>
              <a:t> (від </a:t>
            </a:r>
            <a:r>
              <a:rPr lang="uk-UA" sz="3200" b="1" dirty="0" err="1"/>
              <a:t>укр</a:t>
            </a:r>
            <a:r>
              <a:rPr lang="uk-UA" sz="3200" b="1" dirty="0"/>
              <a:t>. слова «</a:t>
            </a:r>
            <a:r>
              <a:rPr lang="uk-UA" sz="3200" b="1" dirty="0" err="1"/>
              <a:t>галдовати</a:t>
            </a:r>
            <a:r>
              <a:rPr lang="uk-UA" sz="3200" b="1" dirty="0"/>
              <a:t>» – чаклувати), або </a:t>
            </a:r>
            <a:r>
              <a:rPr lang="uk-UA" sz="3200" b="1" dirty="0" err="1"/>
              <a:t>заморочниками</a:t>
            </a:r>
            <a:r>
              <a:rPr lang="uk-UA" sz="3200" b="1" dirty="0"/>
              <a:t> і химородниками, через їхнє вміння напускати морок, сон і туман </a:t>
            </a:r>
            <a:r>
              <a:rPr lang="uk-UA" sz="3200" b="1" dirty="0" smtClean="0"/>
              <a:t>на людей.</a:t>
            </a:r>
            <a:endParaRPr lang="en-US" sz="3200" b="1" dirty="0"/>
          </a:p>
        </p:txBody>
      </p:sp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733" y="2777408"/>
            <a:ext cx="5523268" cy="3908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58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5966" y="869430"/>
            <a:ext cx="5821181" cy="5988570"/>
          </a:xfrm>
        </p:spPr>
        <p:txBody>
          <a:bodyPr>
            <a:normAutofit/>
          </a:bodyPr>
          <a:lstStyle/>
          <a:p>
            <a:r>
              <a:rPr lang="uk-UA" sz="3200" b="1" dirty="0"/>
              <a:t>«Джури…» поєднують максимально достовірний опис реалій часу та художній вимисел, зосереджуючись, насамперед, не на ознайомленні читачів зі звичаями та подіями певної історичної епохи, а на творенні характерів, становлення яких у непростих умовах </a:t>
            </a:r>
            <a:r>
              <a:rPr lang="uk-UA" sz="3200" b="1" dirty="0" err="1"/>
              <a:t>порубіжжя</a:t>
            </a:r>
            <a:r>
              <a:rPr lang="uk-UA" sz="3200" b="1" dirty="0"/>
              <a:t> розкриває перед дітьми захоплюючий світ козацької романтики</a:t>
            </a:r>
            <a:r>
              <a:rPr lang="uk-UA" sz="3200" b="1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42" name="Picture 2" descr="ÐÐ°ÑÑÐ¸Ð½ÐºÐ¸ Ð¿Ð¾ Ð·Ð°Ð¿ÑÐ¾ÑÑ Ð´Ð¶ÑÑÐ¸ ÐºÐ¾Ð·Ð°ÐºÐ° ÑÐ²Ð°Ð¹ÐºÐ¸ Ð½Ð° ÐºÐ¾Ð·Ð°ÑÑÐºÐ¸Ñ Ð¾ÑÑÑÐ¾Ð²Ð°Ñ Ð°Ð½Ð°Ð»ÑÐ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03139"/>
            <a:ext cx="5990391" cy="3294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5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Ð²Ð¾Ð»Ð¾Ð´Ð¸Ð¼Ð¸Ñ ÑÑÑÐºÑÐ²ÑÑ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2" y="2638268"/>
            <a:ext cx="5973438" cy="3957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ÐÐ½Ð¸Ð³Ð° ÐÐ¶ÑÑÐ¸ (ÑÑÐ¿ÐµÑ-ÐºÐ¾Ð¼Ð¿Ð»ÐµÐºÑ ÑÐ· 4 ÐºÐ½Ð¸Ð³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00" y="674557"/>
            <a:ext cx="5921114" cy="592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6537" y="830346"/>
            <a:ext cx="4872789" cy="1325563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Дякую за увагу!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3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1371" y="534943"/>
            <a:ext cx="3017521" cy="6009548"/>
          </a:xfrm>
        </p:spPr>
        <p:txBody>
          <a:bodyPr>
            <a:normAutofit/>
          </a:bodyPr>
          <a:lstStyle/>
          <a:p>
            <a:r>
              <a:rPr lang="uk-UA" sz="4000" b="1" dirty="0"/>
              <a:t>Володимир Григорович </a:t>
            </a:r>
            <a:r>
              <a:rPr lang="uk-UA" sz="4000" b="1" dirty="0" err="1"/>
              <a:t>Рутківський</a:t>
            </a:r>
            <a:r>
              <a:rPr lang="uk-UA" sz="4000" b="1" dirty="0"/>
              <a:t> – сучасний український дитячий письменник, поет і прозаїк</a:t>
            </a:r>
            <a:endParaRPr lang="en-US" sz="4000" b="1" dirty="0"/>
          </a:p>
        </p:txBody>
      </p:sp>
      <p:pic>
        <p:nvPicPr>
          <p:cNvPr id="1026" name="Picture 2" descr="ÐÐ°ÑÑÐ¸Ð½ÐºÐ¸ Ð¿Ð¾ Ð·Ð°Ð¿ÑÐ¾ÑÑ Ð²Ð¾Ð»Ð¾Ð´Ð¸Ð¼Ð¸Ñ ÑÑÑÐºÑÐ²ÑÑ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39" y="534943"/>
            <a:ext cx="4212357" cy="573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2" descr="C:\Users\Маряна\Desktop\день вчителя\1157afea26c3f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379" y="4716378"/>
            <a:ext cx="2327334" cy="1969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5363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757645"/>
            <a:ext cx="5486400" cy="578684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Народився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 smtClean="0"/>
              <a:t>Володимир </a:t>
            </a:r>
            <a:r>
              <a:rPr lang="uk-UA" b="1" dirty="0" err="1" smtClean="0"/>
              <a:t>Рутківський</a:t>
            </a:r>
            <a:r>
              <a:rPr lang="uk-UA" b="1" dirty="0" smtClean="0"/>
              <a:t> </a:t>
            </a:r>
            <a:r>
              <a:rPr lang="uk-UA" b="1" dirty="0"/>
              <a:t>18 квітня 1937 в селі Хрестителеві на Черкащині в учительській сім’ї. До школи пішов в </a:t>
            </a:r>
            <a:r>
              <a:rPr lang="uk-UA" b="1" dirty="0" err="1"/>
              <a:t>Богодухівці</a:t>
            </a:r>
            <a:r>
              <a:rPr lang="uk-UA" b="1" dirty="0"/>
              <a:t>, атестат зрілості отримав у Великій </a:t>
            </a:r>
            <a:r>
              <a:rPr lang="uk-UA" b="1" dirty="0" err="1" smtClean="0"/>
              <a:t>Бурімці</a:t>
            </a:r>
            <a:r>
              <a:rPr lang="uk-UA" b="1" dirty="0" smtClean="0"/>
              <a:t>. </a:t>
            </a:r>
            <a:endParaRPr lang="en-US" b="1" dirty="0"/>
          </a:p>
        </p:txBody>
      </p:sp>
      <p:pic>
        <p:nvPicPr>
          <p:cNvPr id="2050" name="Picture 2" descr="https://1ua.com.ua/manage/foto/20158/b3176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30" y="172717"/>
            <a:ext cx="4937760" cy="6583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879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6" y="4545874"/>
            <a:ext cx="11678194" cy="2312125"/>
          </a:xfrm>
        </p:spPr>
        <p:txBody>
          <a:bodyPr>
            <a:normAutofit/>
          </a:bodyPr>
          <a:lstStyle/>
          <a:p>
            <a:r>
              <a:rPr lang="ru-RU" sz="3600" b="1" dirty="0"/>
              <a:t>У </a:t>
            </a:r>
            <a:r>
              <a:rPr lang="ru-RU" sz="3600" b="1" dirty="0" err="1"/>
              <a:t>школі</a:t>
            </a:r>
            <a:r>
              <a:rPr lang="ru-RU" sz="3600" b="1" dirty="0"/>
              <a:t> </a:t>
            </a:r>
            <a:r>
              <a:rPr lang="ru-RU" sz="3600" b="1" dirty="0" err="1" smtClean="0"/>
              <a:t>очолював</a:t>
            </a:r>
            <a:r>
              <a:rPr lang="ru-RU" sz="3600" b="1" dirty="0" smtClean="0"/>
              <a:t> </a:t>
            </a:r>
            <a:r>
              <a:rPr lang="ru-RU" sz="3600" b="1" dirty="0" err="1"/>
              <a:t>археологічний</a:t>
            </a:r>
            <a:r>
              <a:rPr lang="ru-RU" sz="3600" b="1" dirty="0"/>
              <a:t> </a:t>
            </a:r>
            <a:r>
              <a:rPr lang="ru-RU" sz="3600" b="1" dirty="0" err="1"/>
              <a:t>гурток</a:t>
            </a:r>
            <a:r>
              <a:rPr lang="ru-RU" sz="3600" b="1" dirty="0"/>
              <a:t>, </a:t>
            </a:r>
            <a:r>
              <a:rPr lang="ru-RU" sz="3600" b="1" dirty="0" err="1" smtClean="0"/>
              <a:t>який</a:t>
            </a:r>
            <a:r>
              <a:rPr lang="ru-RU" sz="3600" b="1" dirty="0" smtClean="0"/>
              <a:t> 1954 року </a:t>
            </a:r>
            <a:r>
              <a:rPr lang="ru-RU" sz="3600" b="1" dirty="0"/>
              <a:t>брав участь у </a:t>
            </a:r>
            <a:r>
              <a:rPr lang="ru-RU" sz="3600" b="1" dirty="0" err="1"/>
              <a:t>розкопках</a:t>
            </a:r>
            <a:r>
              <a:rPr lang="ru-RU" sz="3600" b="1" dirty="0"/>
              <a:t> </a:t>
            </a:r>
            <a:r>
              <a:rPr lang="uk-UA" sz="3600" b="1" dirty="0" smtClean="0"/>
              <a:t>загадкового містечка-фортеці Римів </a:t>
            </a:r>
            <a:r>
              <a:rPr lang="ru-RU" sz="3600" b="1" dirty="0" smtClean="0"/>
              <a:t>в </a:t>
            </a:r>
            <a:r>
              <a:rPr lang="ru-RU" sz="3600" b="1" dirty="0" err="1"/>
              <a:t>околицях</a:t>
            </a:r>
            <a:r>
              <a:rPr lang="ru-RU" sz="3600" b="1" dirty="0"/>
              <a:t> </a:t>
            </a:r>
            <a:r>
              <a:rPr lang="ru-RU" sz="3600" b="1" dirty="0" err="1"/>
              <a:t>рідного</a:t>
            </a:r>
            <a:r>
              <a:rPr lang="ru-RU" sz="3600" b="1" dirty="0"/>
              <a:t> </a:t>
            </a:r>
            <a:r>
              <a:rPr lang="ru-RU" sz="3600" b="1" dirty="0" smtClean="0"/>
              <a:t>села, </a:t>
            </a:r>
            <a:r>
              <a:rPr lang="ru-RU" sz="3600" b="1" dirty="0" err="1" smtClean="0"/>
              <a:t>що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було</a:t>
            </a:r>
            <a:r>
              <a:rPr lang="ru-RU" sz="3600" b="1" dirty="0" smtClean="0"/>
              <a:t> тут </a:t>
            </a:r>
            <a:r>
              <a:rPr lang="uk-UA" sz="3600" b="1" dirty="0"/>
              <a:t>літ дев’ятсот </a:t>
            </a:r>
            <a:r>
              <a:rPr lang="uk-UA" sz="3600" b="1" dirty="0" smtClean="0"/>
              <a:t>тому</a:t>
            </a:r>
            <a:r>
              <a:rPr lang="ru-RU" sz="3600" b="1" dirty="0" smtClean="0"/>
              <a:t>. </a:t>
            </a:r>
            <a:r>
              <a:rPr lang="ru-RU" sz="3600" b="1" dirty="0" err="1"/>
              <a:t>Його</a:t>
            </a:r>
            <a:r>
              <a:rPr lang="ru-RU" sz="3600" b="1" dirty="0"/>
              <a:t> манить те, </a:t>
            </a:r>
            <a:r>
              <a:rPr lang="ru-RU" sz="3600" b="1" dirty="0" err="1"/>
              <a:t>що</a:t>
            </a:r>
            <a:r>
              <a:rPr lang="ru-RU" sz="3600" b="1" dirty="0"/>
              <a:t> </a:t>
            </a:r>
            <a:r>
              <a:rPr lang="ru-RU" sz="3600" b="1" dirty="0" err="1"/>
              <a:t>досі</a:t>
            </a:r>
            <a:r>
              <a:rPr lang="ru-RU" sz="3600" b="1" dirty="0"/>
              <a:t> </a:t>
            </a:r>
            <a:r>
              <a:rPr lang="ru-RU" sz="3600" b="1" dirty="0" err="1"/>
              <a:t>залишається</a:t>
            </a:r>
            <a:r>
              <a:rPr lang="ru-RU" sz="3600" b="1" dirty="0"/>
              <a:t> </a:t>
            </a:r>
            <a:r>
              <a:rPr lang="ru-RU" sz="3600" b="1" dirty="0" err="1"/>
              <a:t>невідомим</a:t>
            </a:r>
            <a:r>
              <a:rPr lang="ru-RU" sz="3600" b="1" dirty="0"/>
              <a:t>.</a:t>
            </a:r>
            <a:r>
              <a:rPr lang="ru-RU" dirty="0"/>
              <a:t> </a:t>
            </a:r>
            <a:endParaRPr lang="en-US" dirty="0"/>
          </a:p>
        </p:txBody>
      </p:sp>
      <p:pic>
        <p:nvPicPr>
          <p:cNvPr id="3074" name="Picture 2" descr="VBurimka Park Cherk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68" y="0"/>
            <a:ext cx="7049589" cy="468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81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73" y="783771"/>
            <a:ext cx="11205756" cy="2103119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Закінчив</a:t>
            </a:r>
            <a:r>
              <a:rPr lang="ru-RU" b="1" dirty="0"/>
              <a:t> </a:t>
            </a:r>
            <a:r>
              <a:rPr lang="ru-RU" b="1" dirty="0" err="1"/>
              <a:t>хіміко-технологічний</a:t>
            </a:r>
            <a:r>
              <a:rPr lang="ru-RU" b="1" dirty="0"/>
              <a:t> факультет </a:t>
            </a:r>
            <a:r>
              <a:rPr lang="ru-RU" b="1" dirty="0" err="1" smtClean="0"/>
              <a:t>Одеського</a:t>
            </a:r>
            <a:r>
              <a:rPr lang="ru-RU" b="1" dirty="0" smtClean="0"/>
              <a:t> </a:t>
            </a:r>
            <a:r>
              <a:rPr lang="ru-RU" b="1" dirty="0" err="1" smtClean="0"/>
              <a:t>політехнічного</a:t>
            </a:r>
            <a:r>
              <a:rPr lang="ru-RU" b="1" dirty="0" smtClean="0"/>
              <a:t> </a:t>
            </a:r>
            <a:r>
              <a:rPr lang="ru-RU" b="1" dirty="0" err="1" smtClean="0"/>
              <a:t>інституту</a:t>
            </a:r>
            <a:r>
              <a:rPr lang="ru-RU" b="1" dirty="0" smtClean="0"/>
              <a:t> (</a:t>
            </a:r>
            <a:r>
              <a:rPr lang="ru-RU" b="1" dirty="0" err="1" smtClean="0"/>
              <a:t>навчався</a:t>
            </a:r>
            <a:r>
              <a:rPr lang="ru-RU" b="1" dirty="0" smtClean="0"/>
              <a:t> </a:t>
            </a:r>
            <a:r>
              <a:rPr lang="ru-RU" b="1" dirty="0"/>
              <a:t>у 1955-1959 роках), а </a:t>
            </a:r>
            <a:r>
              <a:rPr lang="ru-RU" b="1" dirty="0" err="1"/>
              <a:t>згодом</a:t>
            </a:r>
            <a:r>
              <a:rPr lang="ru-RU" b="1" dirty="0"/>
              <a:t> у 1975 - </a:t>
            </a:r>
            <a:r>
              <a:rPr lang="ru-RU" b="1" dirty="0" err="1"/>
              <a:t>вищі</a:t>
            </a:r>
            <a:r>
              <a:rPr lang="ru-RU" b="1" dirty="0"/>
              <a:t> </a:t>
            </a:r>
            <a:r>
              <a:rPr lang="ru-RU" b="1" dirty="0" err="1"/>
              <a:t>літературні</a:t>
            </a:r>
            <a:r>
              <a:rPr lang="ru-RU" b="1" dirty="0"/>
              <a:t> </a:t>
            </a:r>
            <a:r>
              <a:rPr lang="ru-RU" b="1" dirty="0" err="1"/>
              <a:t>курси</a:t>
            </a:r>
            <a:r>
              <a:rPr lang="ru-RU" b="1" dirty="0"/>
              <a:t> при </a:t>
            </a:r>
            <a:r>
              <a:rPr lang="ru-RU" b="1" dirty="0" err="1"/>
              <a:t>Літературному</a:t>
            </a:r>
            <a:r>
              <a:rPr lang="ru-RU" b="1" dirty="0"/>
              <a:t> </a:t>
            </a:r>
            <a:r>
              <a:rPr lang="ru-RU" b="1" dirty="0" err="1"/>
              <a:t>інституті</a:t>
            </a:r>
            <a:r>
              <a:rPr lang="ru-RU" b="1" dirty="0"/>
              <a:t> </a:t>
            </a:r>
            <a:r>
              <a:rPr lang="ru-RU" b="1" dirty="0" err="1"/>
              <a:t>ім</a:t>
            </a:r>
            <a:r>
              <a:rPr lang="ru-RU" b="1" dirty="0"/>
              <a:t>. Максима Горького.</a:t>
            </a:r>
            <a:endParaRPr lang="en-US" b="1" dirty="0"/>
          </a:p>
        </p:txBody>
      </p:sp>
      <p:pic>
        <p:nvPicPr>
          <p:cNvPr id="4098" name="Picture 2" descr="Gerb onp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45" y="3007885"/>
            <a:ext cx="3159036" cy="3719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lexander Herzen's Birthplace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751" y="2970968"/>
            <a:ext cx="5007952" cy="3755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5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742" y="1117599"/>
            <a:ext cx="11945257" cy="5602515"/>
          </a:xfrm>
        </p:spPr>
        <p:txBody>
          <a:bodyPr>
            <a:normAutofit fontScale="90000"/>
          </a:bodyPr>
          <a:lstStyle/>
          <a:p>
            <a:r>
              <a:rPr lang="uk-UA" dirty="0"/>
              <a:t>Радіослухачам 60-70 років знайомі його </a:t>
            </a:r>
            <a:r>
              <a:rPr lang="uk-UA" b="1" dirty="0"/>
              <a:t>молодіжні радіожурнали</a:t>
            </a:r>
            <a:r>
              <a:rPr lang="uk-UA" dirty="0"/>
              <a:t> «Горизонт», «Солдатські зустрічі», «Моя міліція».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 1992 </a:t>
            </a:r>
            <a:r>
              <a:rPr lang="uk-UA" dirty="0"/>
              <a:t>по 2001 роки – він очолював провідний в «</a:t>
            </a:r>
            <a:r>
              <a:rPr lang="uk-UA" dirty="0" err="1"/>
              <a:t>Одесских</a:t>
            </a:r>
            <a:r>
              <a:rPr lang="uk-UA" dirty="0"/>
              <a:t> </a:t>
            </a:r>
            <a:r>
              <a:rPr lang="uk-UA" dirty="0" err="1"/>
              <a:t>известиях</a:t>
            </a:r>
            <a:r>
              <a:rPr lang="uk-UA" dirty="0"/>
              <a:t>» – «Одеських вістях» відділ соціальних проблем. </a:t>
            </a:r>
            <a:r>
              <a:rPr lang="uk-UA" b="1" dirty="0"/>
              <a:t>Як журналіст</a:t>
            </a:r>
            <a:r>
              <a:rPr lang="uk-UA" dirty="0"/>
              <a:t> нагороджений Почесною грамотою Одеської облдержадміністрації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ru-RU" dirty="0" err="1"/>
              <a:t>Друкуватися</a:t>
            </a:r>
            <a:r>
              <a:rPr lang="ru-RU" dirty="0"/>
              <a:t> </a:t>
            </a:r>
            <a:r>
              <a:rPr lang="ru-RU" dirty="0" err="1"/>
              <a:t>Рутківський</a:t>
            </a:r>
            <a:r>
              <a:rPr lang="ru-RU" dirty="0"/>
              <a:t> почав 1959 року. У 1969 </a:t>
            </a:r>
            <a:r>
              <a:rPr lang="ru-RU" dirty="0" err="1"/>
              <a:t>році</a:t>
            </a:r>
            <a:r>
              <a:rPr lang="ru-RU" dirty="0"/>
              <a:t> став членом, а у 1986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відповідальним</a:t>
            </a:r>
            <a:r>
              <a:rPr lang="ru-RU" dirty="0"/>
              <a:t> секретарем </a:t>
            </a:r>
            <a:r>
              <a:rPr lang="ru-RU" dirty="0" err="1" smtClean="0"/>
              <a:t>Одеської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НСПУ.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3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9257"/>
            <a:ext cx="10515600" cy="921431"/>
          </a:xfrm>
        </p:spPr>
        <p:txBody>
          <a:bodyPr/>
          <a:lstStyle/>
          <a:p>
            <a:pPr algn="ctr"/>
            <a:r>
              <a:rPr lang="uk-UA" b="1" dirty="0" smtClean="0"/>
              <a:t>Поетичні збірки: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057" y="1825624"/>
            <a:ext cx="11364686" cy="487997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«</a:t>
            </a:r>
            <a:r>
              <a:rPr lang="uk-UA" sz="3200" b="1" dirty="0"/>
              <a:t>Краплини сонця» </a:t>
            </a:r>
            <a:r>
              <a:rPr lang="uk-UA" sz="3200" dirty="0"/>
              <a:t>(збірка віршів, 1966 рік),</a:t>
            </a:r>
          </a:p>
          <a:p>
            <a:r>
              <a:rPr lang="uk-UA" sz="3200" b="1" dirty="0"/>
              <a:t>«Плоти» </a:t>
            </a:r>
            <a:r>
              <a:rPr lang="uk-UA" sz="3200" dirty="0"/>
              <a:t>(збірка віршів, 1968 рік),</a:t>
            </a:r>
          </a:p>
          <a:p>
            <a:r>
              <a:rPr lang="uk-UA" sz="3200" b="1" dirty="0"/>
              <a:t>«Повітря на двох» </a:t>
            </a:r>
            <a:r>
              <a:rPr lang="uk-UA" sz="3200" dirty="0"/>
              <a:t>(1973 рік),</a:t>
            </a:r>
          </a:p>
          <a:p>
            <a:r>
              <a:rPr lang="uk-UA" sz="3200" b="1" dirty="0"/>
              <a:t>«Відчиніть Богданкове вікно» </a:t>
            </a:r>
            <a:r>
              <a:rPr lang="uk-UA" sz="3200" dirty="0"/>
              <a:t>(збірка віршів, 1974 рік),</a:t>
            </a:r>
          </a:p>
          <a:p>
            <a:r>
              <a:rPr lang="uk-UA" sz="3200" b="1" dirty="0"/>
              <a:t>«Рівновага» </a:t>
            </a:r>
            <a:r>
              <a:rPr lang="uk-UA" sz="3200" dirty="0"/>
              <a:t>(збірка віршів, 1976 рік),</a:t>
            </a:r>
          </a:p>
          <a:p>
            <a:r>
              <a:rPr lang="uk-UA" sz="3200" b="1" dirty="0"/>
              <a:t>«Знак глибини» </a:t>
            </a:r>
            <a:r>
              <a:rPr lang="uk-UA" sz="3200" dirty="0"/>
              <a:t>(збірка віршів,1987 рік),</a:t>
            </a:r>
          </a:p>
          <a:p>
            <a:r>
              <a:rPr lang="uk-UA" sz="3200" b="1" dirty="0"/>
              <a:t>«Одеське літературне віче» </a:t>
            </a:r>
            <a:r>
              <a:rPr lang="uk-UA" sz="3200" dirty="0"/>
              <a:t>(</a:t>
            </a:r>
            <a:r>
              <a:rPr lang="uk-UA" sz="3200" i="1" dirty="0"/>
              <a:t>антологія поезії</a:t>
            </a:r>
            <a:r>
              <a:rPr lang="uk-UA" sz="3200" dirty="0"/>
              <a:t>, 2004 рік).</a:t>
            </a:r>
          </a:p>
          <a:p>
            <a:r>
              <a:rPr lang="uk-UA" sz="3200" b="1" dirty="0"/>
              <a:t>«День живої води» </a:t>
            </a:r>
            <a:r>
              <a:rPr lang="uk-UA" sz="3200" dirty="0"/>
              <a:t>(збірка віршів, 2005 рік).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4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9258"/>
            <a:ext cx="10515600" cy="812800"/>
          </a:xfrm>
        </p:spPr>
        <p:txBody>
          <a:bodyPr/>
          <a:lstStyle/>
          <a:p>
            <a:pPr algn="ctr"/>
            <a:r>
              <a:rPr lang="uk-UA" b="1" dirty="0" smtClean="0"/>
              <a:t>Повісті і романи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43" y="1690688"/>
            <a:ext cx="11872686" cy="5000397"/>
          </a:xfrm>
        </p:spPr>
        <p:txBody>
          <a:bodyPr>
            <a:normAutofit fontScale="85000" lnSpcReduction="20000"/>
          </a:bodyPr>
          <a:lstStyle/>
          <a:p>
            <a:r>
              <a:rPr lang="uk-UA" sz="3500" b="1" dirty="0" smtClean="0"/>
              <a:t>повісті </a:t>
            </a:r>
            <a:r>
              <a:rPr lang="uk-UA" sz="3500" b="1" dirty="0"/>
              <a:t>«Ганнуся» (2012), «Ганнуся. У гості до лісовика» (2014), «Гості на мітлі» (2016), «</a:t>
            </a:r>
            <a:r>
              <a:rPr lang="uk-UA" sz="3500" b="1" dirty="0" err="1"/>
              <a:t>Бухтик</a:t>
            </a:r>
            <a:r>
              <a:rPr lang="uk-UA" sz="3500" b="1" dirty="0"/>
              <a:t> з тихого затону» (2012), «Канікули у </a:t>
            </a:r>
            <a:r>
              <a:rPr lang="uk-UA" sz="3500" b="1" dirty="0" err="1"/>
              <a:t>Воронівці</a:t>
            </a:r>
            <a:r>
              <a:rPr lang="uk-UA" sz="3500" b="1" dirty="0"/>
              <a:t>», «Намети над річкою», «Слуга баби-</a:t>
            </a:r>
            <a:r>
              <a:rPr lang="uk-UA" sz="3500" b="1" dirty="0" err="1"/>
              <a:t>Яги</a:t>
            </a:r>
            <a:r>
              <a:rPr lang="uk-UA" sz="3500" b="1" dirty="0"/>
              <a:t>»;</a:t>
            </a:r>
            <a:endParaRPr lang="en-US" sz="3500" b="1" dirty="0"/>
          </a:p>
          <a:p>
            <a:r>
              <a:rPr lang="uk-UA" sz="3500" b="1" dirty="0" smtClean="0"/>
              <a:t>повість-легенда </a:t>
            </a:r>
            <a:r>
              <a:rPr lang="uk-UA" sz="3500" b="1" dirty="0"/>
              <a:t>«Сторожова застава» (2012);</a:t>
            </a:r>
            <a:endParaRPr lang="en-US" sz="3500" b="1" dirty="0"/>
          </a:p>
          <a:p>
            <a:r>
              <a:rPr lang="uk-UA" sz="3500" b="1" dirty="0" smtClean="0"/>
              <a:t>книга </a:t>
            </a:r>
            <a:r>
              <a:rPr lang="uk-UA" sz="3500" b="1" dirty="0"/>
              <a:t>нарисів «Земля майстрів»;</a:t>
            </a:r>
            <a:endParaRPr lang="en-US" sz="3500" b="1" dirty="0"/>
          </a:p>
          <a:p>
            <a:r>
              <a:rPr lang="uk-UA" sz="3500" b="1" dirty="0" smtClean="0"/>
              <a:t>п'єса-казка </a:t>
            </a:r>
            <a:r>
              <a:rPr lang="uk-UA" sz="3500" b="1" dirty="0"/>
              <a:t>«Прибульці»;</a:t>
            </a:r>
            <a:endParaRPr lang="en-US" sz="3500" b="1" dirty="0"/>
          </a:p>
          <a:p>
            <a:r>
              <a:rPr lang="uk-UA" sz="3500" b="1" dirty="0" smtClean="0"/>
              <a:t>історичний </a:t>
            </a:r>
            <a:r>
              <a:rPr lang="uk-UA" sz="3500" b="1" dirty="0"/>
              <a:t>роман «Сині Води» (2011, 2015);</a:t>
            </a:r>
            <a:endParaRPr lang="en-US" sz="3500" b="1" dirty="0"/>
          </a:p>
          <a:p>
            <a:r>
              <a:rPr lang="uk-UA" sz="3500" b="1" dirty="0" smtClean="0"/>
              <a:t>пригодницька </a:t>
            </a:r>
            <a:r>
              <a:rPr lang="uk-UA" sz="3500" b="1" dirty="0"/>
              <a:t>тетралогія: «Джури козака Швайки» (2007), «Джури-характерники» (2009), «Джури і підводний човен» (2010) та «Джури і </a:t>
            </a:r>
            <a:r>
              <a:rPr lang="uk-UA" sz="3500" b="1" dirty="0" err="1"/>
              <a:t>Кудлатик</a:t>
            </a:r>
            <a:r>
              <a:rPr lang="uk-UA" sz="3500" b="1" dirty="0"/>
              <a:t>» (2015);</a:t>
            </a:r>
            <a:endParaRPr lang="en-US" sz="3500" b="1" dirty="0"/>
          </a:p>
          <a:p>
            <a:r>
              <a:rPr lang="uk-UA" sz="3500" b="1" dirty="0" smtClean="0"/>
              <a:t>книга </a:t>
            </a:r>
            <a:r>
              <a:rPr lang="uk-UA" sz="3500" b="1" dirty="0"/>
              <a:t>про німецьку окупацію під час Другої світової війни «Потерчата» (2013).</a:t>
            </a:r>
            <a:endParaRPr lang="en-US" sz="35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6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5466" y="653883"/>
            <a:ext cx="5050973" cy="6325961"/>
          </a:xfrm>
        </p:spPr>
        <p:txBody>
          <a:bodyPr>
            <a:normAutofit/>
          </a:bodyPr>
          <a:lstStyle/>
          <a:p>
            <a:r>
              <a:rPr lang="uk-UA" b="1" dirty="0" smtClean="0"/>
              <a:t>Книга «Джури козака Швайки» виходить друком 2007 року.</a:t>
            </a:r>
            <a:br>
              <a:rPr lang="uk-UA" b="1" dirty="0" smtClean="0"/>
            </a:br>
            <a:r>
              <a:rPr lang="ru-RU" b="1" dirty="0"/>
              <a:t>У рейтингу «Книжка року» вона </a:t>
            </a:r>
            <a:r>
              <a:rPr lang="ru-RU" b="1" dirty="0" err="1"/>
              <a:t>посіла</a:t>
            </a:r>
            <a:r>
              <a:rPr lang="ru-RU" b="1" dirty="0"/>
              <a:t> друге </a:t>
            </a:r>
            <a:r>
              <a:rPr lang="ru-RU" b="1" dirty="0" err="1"/>
              <a:t>місце</a:t>
            </a:r>
            <a:r>
              <a:rPr lang="ru-RU" b="1" dirty="0"/>
              <a:t>, у рейтингу </a:t>
            </a:r>
            <a:r>
              <a:rPr lang="ru-RU" b="1" dirty="0" err="1"/>
              <a:t>радіослухачів</a:t>
            </a:r>
            <a:r>
              <a:rPr lang="ru-RU" b="1" dirty="0"/>
              <a:t> — </a:t>
            </a:r>
            <a:r>
              <a:rPr lang="ru-RU" b="1" dirty="0" smtClean="0"/>
              <a:t>перше.</a:t>
            </a:r>
            <a:endParaRPr lang="en-US" b="1" dirty="0"/>
          </a:p>
        </p:txBody>
      </p:sp>
      <p:pic>
        <p:nvPicPr>
          <p:cNvPr id="5122" name="Picture 2" descr="ÐÐ»Ð°ÑÐ½ÑÑÑ Ð½Ð° Ð·Ð¾Ð±ÑÐ°Ð¶ÐµÐ½Ð½Ñ, ÑÐ¾Ð± Ð¹Ð¾Ð³Ð¾ ÑÑÐ¾Ð²Ð°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92" y="112872"/>
            <a:ext cx="4974965" cy="6745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54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713</TotalTime>
  <Words>374</Words>
  <Application>Microsoft Office PowerPoint</Application>
  <PresentationFormat>Широкоэкранный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Bahnschrift Light</vt:lpstr>
      <vt:lpstr>Calibri</vt:lpstr>
      <vt:lpstr>Calibri Light</vt:lpstr>
      <vt:lpstr>Times New Roman</vt:lpstr>
      <vt:lpstr>Тема Office</vt:lpstr>
      <vt:lpstr>Презентация PowerPoint</vt:lpstr>
      <vt:lpstr>Володимир Григорович Рутківський – сучасний український дитячий письменник, поет і прозаїк</vt:lpstr>
      <vt:lpstr>Народився Володимир Рутківський 18 квітня 1937 в селі Хрестителеві на Черкащині в учительській сім’ї. До школи пішов в Богодухівці, атестат зрілості отримав у Великій Бурімці. </vt:lpstr>
      <vt:lpstr>У школі очолював археологічний гурток, який 1954 року брав участь у розкопках загадкового містечка-фортеці Римів в околицях рідного села, що було тут літ дев’ятсот тому. Його манить те, що досі залишається невідомим. </vt:lpstr>
      <vt:lpstr>Закінчив хіміко-технологічний факультет Одеського політехнічного інституту (навчався у 1955-1959 роках), а згодом у 1975 - вищі літературні курси при Літературному інституті ім. Максима Горького.</vt:lpstr>
      <vt:lpstr>Радіослухачам 60-70 років знайомі його молодіжні радіожурнали «Горизонт», «Солдатські зустрічі», «Моя міліція».  З 1992 по 2001 роки – він очолював провідний в «Одесских известиях» – «Одеських вістях» відділ соціальних проблем. Як журналіст нагороджений Почесною грамотою Одеської облдержадміністрації. Друкуватися Рутківський почав 1959 року. У 1969 році став членом, а у 1986 році відповідальним секретарем Одеської організації НСПУ.</vt:lpstr>
      <vt:lpstr>Поетичні збірки:</vt:lpstr>
      <vt:lpstr>Повісті і романи</vt:lpstr>
      <vt:lpstr>Книга «Джури козака Швайки» виходить друком 2007 року. У рейтингу «Книжка року» вона посіла друге місце, у рейтингу радіослухачів — перше.</vt:lpstr>
      <vt:lpstr>Презентация PowerPoint</vt:lpstr>
      <vt:lpstr>Тема: «Джури козака Швайки» – зображення пригод дванадцятирічних хлопчиків Санька та Грицика у супроводі сміливого вивідника Швайки у складний період протистояння українців турецько-татарським набігам і сваволі польсько-литовських магнатів та зародження козацтва.  Ідея: «Джури козака Швайки» – Уславлення дружби, вірності рідній землі, потреби захисту її кордонів, засудження зради</vt:lpstr>
      <vt:lpstr>“Джури козака Швайки”, головні герої:  Пилип Швайка, Санько і Грицик, Мокрина, Василь Байлемів, Мацик, Левко Заярний, Тиміш Перепічка, Штефан Вирвизуб, Демко Дурна Сила, дід Кібчик; пан Кобильський, Тишкевич, Іслам-Бек</vt:lpstr>
      <vt:lpstr>Серед козаків були таємничі во­їни, яких називали характерниками. Це козаки, які володіли надзвичайними, непоясненними здібностями. Деякі з них уміли перевтілюватися у звірів, проходити крізь сті­ни, чути і бачити на великій відстані. Характерників також називали галдовни­ками (від укр. слова «галдовати» – чаклувати), або заморочниками і химородниками, через їхнє вміння напускати морок, сон і туман на людей.</vt:lpstr>
      <vt:lpstr>«Джури…» поєднують максимально достовірний опис реалій часу та художній вимисел, зосереджуючись, насамперед, не на ознайомленні читачів зі звичаями та подіями певної історичної епохи, а на творенні характерів, становлення яких у непростих умовах порубіжжя розкриває перед дітьми захоплюючий світ козацької романтики. 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Anusca</cp:lastModifiedBy>
  <cp:revision>131</cp:revision>
  <dcterms:created xsi:type="dcterms:W3CDTF">2014-11-21T11:00:06Z</dcterms:created>
  <dcterms:modified xsi:type="dcterms:W3CDTF">2019-02-13T18:50:19Z</dcterms:modified>
</cp:coreProperties>
</file>