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3333FF"/>
    <a:srgbClr val="FFCC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89B6-B202-4FE1-8EA3-F0B5B0A710F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0E58-03EA-45CB-9FA3-039D9519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89B6-B202-4FE1-8EA3-F0B5B0A710F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0E58-03EA-45CB-9FA3-039D9519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89B6-B202-4FE1-8EA3-F0B5B0A710F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0E58-03EA-45CB-9FA3-039D9519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89B6-B202-4FE1-8EA3-F0B5B0A710F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0E58-03EA-45CB-9FA3-039D9519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89B6-B202-4FE1-8EA3-F0B5B0A710F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0E58-03EA-45CB-9FA3-039D9519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89B6-B202-4FE1-8EA3-F0B5B0A710F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0E58-03EA-45CB-9FA3-039D9519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89B6-B202-4FE1-8EA3-F0B5B0A710F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0E58-03EA-45CB-9FA3-039D9519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89B6-B202-4FE1-8EA3-F0B5B0A710F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0E58-03EA-45CB-9FA3-039D9519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89B6-B202-4FE1-8EA3-F0B5B0A710F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0E58-03EA-45CB-9FA3-039D9519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89B6-B202-4FE1-8EA3-F0B5B0A710F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0E58-03EA-45CB-9FA3-039D9519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89B6-B202-4FE1-8EA3-F0B5B0A710F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C0E58-03EA-45CB-9FA3-039D9519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F89B6-B202-4FE1-8EA3-F0B5B0A710F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C0E58-03EA-45CB-9FA3-039D9519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2708598" y="2764630"/>
            <a:ext cx="422528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«НЕ з іменниками»</a:t>
            </a:r>
            <a:endParaRPr lang="ru-RU" altLang="ru-RU" dirty="0">
              <a:solidFill>
                <a:srgbClr val="FFFF00"/>
              </a:solidFill>
            </a:endParaRPr>
          </a:p>
        </p:txBody>
      </p:sp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762000" y="304800"/>
            <a:ext cx="7620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altLang="ru-RU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Йорданештська ЗОШ І-ІІІ ступенів</a:t>
            </a:r>
            <a:endParaRPr lang="ru-RU" altLang="ru-RU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1600200" y="1130300"/>
            <a:ext cx="63246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alt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О З Р О Б К А   У Р О К У</a:t>
            </a:r>
            <a:endParaRPr lang="ru-RU" altLang="ru-RU" sz="1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української мови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тему:</a:t>
            </a:r>
            <a:endParaRPr lang="ru-RU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4343400" y="3368675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altLang="ru-RU" sz="18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клас</a:t>
            </a:r>
            <a:endParaRPr lang="ru-RU" altLang="ru-RU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9800" y="4132263"/>
            <a:ext cx="6705600" cy="1646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Меглей</a:t>
            </a:r>
            <a:r>
              <a:rPr lang="uk-U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Віоріка</a:t>
            </a:r>
            <a:r>
              <a:rPr lang="uk-U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Василівна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 української мови та літератури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Йорданештської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ЗОШ І-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ІІІст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Глибоцького району.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5" name="Прямоугольник 8"/>
          <p:cNvSpPr>
            <a:spLocks noChangeArrowheads="1"/>
          </p:cNvSpPr>
          <p:nvPr/>
        </p:nvSpPr>
        <p:spPr bwMode="auto">
          <a:xfrm>
            <a:off x="4446588" y="6059488"/>
            <a:ext cx="7493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2018р.</a:t>
            </a:r>
            <a:endParaRPr lang="ru-RU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2772" y="253541"/>
            <a:ext cx="1018456" cy="5263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№ 1</a:t>
            </a:r>
            <a:endParaRPr lang="ru-RU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8" y="2538995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5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71726" cy="11620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№ 10. </a:t>
            </a:r>
            <a:r>
              <a:rPr lang="uk-UA" sz="27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“Відновлення</a:t>
            </a:r>
            <a:r>
              <a:rPr lang="uk-UA" sz="27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рядочків”</a:t>
            </a:r>
            <a:endParaRPr lang="ru-RU" sz="27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928926" y="273050"/>
            <a:ext cx="6215074" cy="5853113"/>
          </a:xfrm>
          <a:solidFill>
            <a:srgbClr val="FFCC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ряд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Мово рідне, слово рідне,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Той у грудях не/серденько,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Хто вас забуває,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Тільки камінь має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ІІ ряд. </a:t>
            </a: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Любіть Україну, як сонце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любіть</a:t>
            </a: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Любіть у годину не/годи.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Як вітер, і трави, і води.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В годину щасливу і в </a:t>
            </a:r>
            <a:endParaRPr lang="uk-UA" sz="2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радості  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мить</a:t>
            </a: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ІІІ ряд.  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Зійди над горою.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Зоре моя </a:t>
            </a:r>
            <a:r>
              <a:rPr lang="uk-UA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вечірняя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В не/волі з тобою.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Поговорим 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тихесенько.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400288" cy="46910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Відновіть рядочки віршів.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Поясніть правила написання НЕ з іменниками</a:t>
            </a:r>
          </a:p>
          <a:p>
            <a:pPr algn="ctr"/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№ 11.                  Сторінка 4.  Творча</a:t>
            </a: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Творче завдання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214554"/>
            <a:ext cx="4041775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28625" y="2143124"/>
            <a:ext cx="4105611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Допишіть текст прозою чи віршем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________________ не дощ,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________________сніг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________________принесла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Не сум,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а________сміх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_______________не війна,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________________запанував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______________не забував.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№ 12.              Домашнє завдання</a:t>
            </a:r>
            <a:endParaRPr lang="ru-RU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uk-UA" dirty="0" smtClean="0"/>
              <a:t>       </a:t>
            </a:r>
            <a:r>
              <a:rPr lang="uk-UA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Вивчіть:</a:t>
            </a:r>
            <a:endParaRPr lang="ru-RU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підручнику на сторінці 119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316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 бажанням: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скласти міні-твір про Новий рік, використати слова 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Дякую за підтримку!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60925" y="2264569"/>
            <a:ext cx="36099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№ 2</a:t>
            </a:r>
            <a:endParaRPr lang="ru-RU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Тема.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НЕ з іменниками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Завдання.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Ознайомитися з правилами написання НЕ з іменниками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Навчитися писати НЕ з іменниками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Розрізняти префікс і частку НЕ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Виховувати в собі бажання вчитися, старанно працювати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Епіграф: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“Учення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світ, а     </a:t>
            </a:r>
          </a:p>
          <a:p>
            <a:pPr>
              <a:buNone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невчення -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тьма”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Любі діти!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Сподіваюся, що сьогодні ви заповните чисту сторінку уроку глибоким змістом, ближче пізнаєте слово</a:t>
            </a:r>
            <a:r>
              <a:rPr lang="uk-UA" sz="2800" b="1" dirty="0" smtClean="0"/>
              <a:t>! 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008313" cy="1162050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uk-UA" sz="1400" dirty="0" smtClean="0"/>
              <a:t>№ 3.</a:t>
            </a:r>
            <a:r>
              <a:rPr lang="uk-UA" sz="3200" dirty="0" smtClean="0"/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Сторінка 1.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Словник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Неук-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нетямуща,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неосвічена,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малознаюча людина; профан.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Невіглас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обмежена, невихована, некультурна людина.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Небилиця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те, чого насправді не буває; вигадка,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брехня.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Непам’ять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це забуття, втрата пам'яті про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кого-небудь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Нектар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сік, який виділяють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рослин.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Нечема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 нечемна, невихована, неввічлива людина.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Не бійтесь заглядати у словник,</a:t>
            </a:r>
          </a:p>
          <a:p>
            <a:pPr algn="ctr"/>
            <a:r>
              <a:rPr lang="uk-UA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Це пишний яр, а не сумне провалля.</a:t>
            </a:r>
            <a:endParaRPr lang="ru-RU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7" y="4759054"/>
            <a:ext cx="2589539" cy="19003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/>
          <a:lstStyle/>
          <a:p>
            <a:r>
              <a:rPr lang="uk-UA" dirty="0" smtClean="0">
                <a:solidFill>
                  <a:srgbClr val="3333FF"/>
                </a:solidFill>
              </a:rPr>
              <a:t> </a:t>
            </a:r>
            <a:r>
              <a:rPr lang="uk-UA" sz="1800" dirty="0" smtClean="0">
                <a:solidFill>
                  <a:srgbClr val="3333FF"/>
                </a:solidFill>
              </a:rPr>
              <a:t>№ 4. </a:t>
            </a:r>
            <a:r>
              <a:rPr lang="uk-UA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Випробування 1.</a:t>
            </a:r>
            <a:endParaRPr lang="ru-RU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uk-UA" dirty="0"/>
              <a:t> </a:t>
            </a:r>
            <a:r>
              <a:rPr lang="uk-UA" dirty="0" smtClean="0"/>
              <a:t>     </a:t>
            </a:r>
            <a:r>
              <a:rPr lang="uk-UA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Загадкові слова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FFCC99"/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100" dirty="0" err="1">
                <a:latin typeface="Times New Roman" pitchFamily="18" charset="0"/>
                <a:cs typeface="Times New Roman" pitchFamily="18" charset="0"/>
              </a:rPr>
              <a:t>...мовлятко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3100" dirty="0" err="1">
                <a:latin typeface="Times New Roman" pitchFamily="18" charset="0"/>
                <a:cs typeface="Times New Roman" pitchFamily="18" charset="0"/>
              </a:rPr>
              <a:t>нависть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3100" dirty="0" err="1">
                <a:latin typeface="Times New Roman" pitchFamily="18" charset="0"/>
                <a:cs typeface="Times New Roman" pitchFamily="18" charset="0"/>
              </a:rPr>
              <a:t>ктар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3100" dirty="0" err="1">
                <a:latin typeface="Times New Roman" pitchFamily="18" charset="0"/>
                <a:cs typeface="Times New Roman" pitchFamily="18" charset="0"/>
              </a:rPr>
              <a:t>біж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3100" dirty="0" err="1">
                <a:latin typeface="Times New Roman" pitchFamily="18" charset="0"/>
                <a:cs typeface="Times New Roman" pitchFamily="18" charset="0"/>
              </a:rPr>
              <a:t>вдаха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…від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…гатив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3100" dirty="0" err="1">
                <a:latin typeface="Times New Roman" pitchFamily="18" charset="0"/>
                <a:cs typeface="Times New Roman" pitchFamily="18" charset="0"/>
              </a:rPr>
              <a:t>вільник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3100" dirty="0" err="1">
                <a:latin typeface="Times New Roman" pitchFamily="18" charset="0"/>
                <a:cs typeface="Times New Roman" pitchFamily="18" charset="0"/>
              </a:rPr>
              <a:t>забудка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3100" dirty="0" err="1">
                <a:latin typeface="Times New Roman" pitchFamily="18" charset="0"/>
                <a:cs typeface="Times New Roman" pitchFamily="18" charset="0"/>
              </a:rPr>
              <a:t>діля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 знаєте ви ці слова?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3837" y="2440781"/>
            <a:ext cx="27241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3333FF"/>
                </a:solidFill>
              </a:rPr>
              <a:t> </a:t>
            </a:r>
            <a:r>
              <a:rPr lang="uk-UA" sz="2400" b="1" dirty="0" smtClean="0">
                <a:solidFill>
                  <a:srgbClr val="3333FF"/>
                </a:solidFill>
              </a:rPr>
              <a:t>№ 5. </a:t>
            </a:r>
            <a:r>
              <a:rPr lang="uk-UA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Випробування 2</a:t>
            </a:r>
            <a:endParaRPr lang="ru-RU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Знайомі слова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FFCC99"/>
          </a:solidFill>
        </p:spPr>
        <p:txBody>
          <a:bodyPr/>
          <a:lstStyle/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Правда -… -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Друг - …  -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Щастя - … -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Воля - … -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Віра - … -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- … -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Завдання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00306"/>
            <a:ext cx="39290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№ 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Перевіримо знайомі слова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Правда  - неправда - брехня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Друг -  недруг - ворог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Щастя – нещастя - горе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Воля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неволя - рабство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Віра – невіра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безнадія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недоля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безталання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9289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3333FF"/>
                </a:solidFill>
              </a:rPr>
              <a:t> </a:t>
            </a:r>
            <a:r>
              <a:rPr lang="uk-UA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№ 7. </a:t>
            </a:r>
            <a:br>
              <a:rPr lang="uk-UA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Випробування 3</a:t>
            </a:r>
            <a:endParaRPr lang="ru-RU" sz="28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3786190"/>
            <a:ext cx="2643206" cy="2524121"/>
          </a:xfrm>
        </p:spPr>
      </p:pic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НЕДО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вічний   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недороба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Недоводько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до кінця.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Все йому не до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   вподоби,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Все йому не до лиця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28575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№ 8. Випробування 4.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“Заперечення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протиставлення”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Зніми риску і запиши</a:t>
            </a:r>
            <a:endParaRPr lang="ru-RU" sz="28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Праця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не/дурниця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 календарем уже 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не/осінь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Не/зло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, а добро завжди перемагає.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Не/калина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, а верба росла на березі річки</a:t>
            </a:r>
            <a:r>
              <a:rPr lang="uk-UA" sz="2800" dirty="0"/>
              <a:t>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Завдання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solidFill>
            <a:srgbClr val="FFCC99"/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Як слід писати слова з НЕ: разом чи окремо? Чому?</a:t>
            </a:r>
          </a:p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Доведіть!</a:t>
            </a:r>
          </a:p>
          <a:p>
            <a:pPr algn="ctr"/>
            <a:r>
              <a:rPr lang="uk-UA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Стомилися? </a:t>
            </a:r>
            <a:r>
              <a:rPr lang="uk-UA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№ 9.    Сторінка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FFCC99"/>
          </a:solidFill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Підручник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Підручник – друг наш  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незамінний,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Супутник у житті відмінний.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Без нього світла не знайдеш,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з ним розумним ти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зростеш!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 119, вправа 314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rgbClr val="FFCC99"/>
          </a:solidFill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з підручником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01500" y="2357429"/>
            <a:ext cx="2528824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639</Words>
  <Application>Microsoft Office PowerPoint</Application>
  <PresentationFormat>Экран (4:3)</PresentationFormat>
  <Paragraphs>130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 № 2</vt:lpstr>
      <vt:lpstr>№ 3. Сторінка 1.        Словник</vt:lpstr>
      <vt:lpstr> № 4. Випробування 1.</vt:lpstr>
      <vt:lpstr> № 5. Випробування 2</vt:lpstr>
      <vt:lpstr>  № 6</vt:lpstr>
      <vt:lpstr> № 7.  Випробування 3</vt:lpstr>
      <vt:lpstr>№ 8. Випробування 4. “Заперечення – протиставлення”</vt:lpstr>
      <vt:lpstr>№ 9.    Сторінка 2</vt:lpstr>
      <vt:lpstr>№ 10. “Відновлення рядочків”</vt:lpstr>
      <vt:lpstr>№ 11.                  Сторінка 4.  Творча</vt:lpstr>
      <vt:lpstr>№ 12.              Домашнє завдання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№1. Чиста сторінка</dc:title>
  <dc:creator>Admin</dc:creator>
  <cp:lastModifiedBy>Anusca</cp:lastModifiedBy>
  <cp:revision>34</cp:revision>
  <dcterms:created xsi:type="dcterms:W3CDTF">2014-11-23T17:03:23Z</dcterms:created>
  <dcterms:modified xsi:type="dcterms:W3CDTF">2019-02-13T19:52:26Z</dcterms:modified>
</cp:coreProperties>
</file>